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57" r:id="rId2"/>
    <p:sldId id="258" r:id="rId3"/>
    <p:sldId id="264" r:id="rId4"/>
    <p:sldId id="260" r:id="rId5"/>
    <p:sldId id="265" r:id="rId6"/>
    <p:sldId id="336" r:id="rId7"/>
    <p:sldId id="356" r:id="rId8"/>
    <p:sldId id="271" r:id="rId9"/>
    <p:sldId id="269" r:id="rId10"/>
    <p:sldId id="273" r:id="rId11"/>
    <p:sldId id="357" r:id="rId12"/>
    <p:sldId id="394" r:id="rId13"/>
    <p:sldId id="359" r:id="rId14"/>
    <p:sldId id="383" r:id="rId15"/>
    <p:sldId id="363" r:id="rId16"/>
    <p:sldId id="395" r:id="rId17"/>
    <p:sldId id="396" r:id="rId18"/>
    <p:sldId id="397" r:id="rId19"/>
    <p:sldId id="398" r:id="rId20"/>
    <p:sldId id="399" r:id="rId21"/>
    <p:sldId id="400" r:id="rId22"/>
    <p:sldId id="401" r:id="rId23"/>
    <p:sldId id="402" r:id="rId24"/>
    <p:sldId id="403" r:id="rId25"/>
    <p:sldId id="404" r:id="rId26"/>
    <p:sldId id="405" r:id="rId27"/>
    <p:sldId id="407" r:id="rId28"/>
    <p:sldId id="409" r:id="rId29"/>
    <p:sldId id="408" r:id="rId30"/>
    <p:sldId id="410" r:id="rId31"/>
    <p:sldId id="419" r:id="rId32"/>
    <p:sldId id="420" r:id="rId33"/>
    <p:sldId id="421" r:id="rId34"/>
    <p:sldId id="422" r:id="rId35"/>
    <p:sldId id="460" r:id="rId36"/>
    <p:sldId id="385" r:id="rId37"/>
    <p:sldId id="386" r:id="rId38"/>
    <p:sldId id="406" r:id="rId39"/>
    <p:sldId id="458" r:id="rId40"/>
    <p:sldId id="459" r:id="rId41"/>
    <p:sldId id="461" r:id="rId42"/>
    <p:sldId id="277" r:id="rId43"/>
    <p:sldId id="278" r:id="rId44"/>
    <p:sldId id="411" r:id="rId45"/>
    <p:sldId id="412" r:id="rId46"/>
    <p:sldId id="413" r:id="rId47"/>
    <p:sldId id="416" r:id="rId48"/>
    <p:sldId id="417" r:id="rId49"/>
    <p:sldId id="414" r:id="rId50"/>
    <p:sldId id="418" r:id="rId51"/>
    <p:sldId id="415" r:id="rId52"/>
    <p:sldId id="282" r:id="rId53"/>
    <p:sldId id="325" r:id="rId54"/>
    <p:sldId id="387" r:id="rId55"/>
    <p:sldId id="391" r:id="rId56"/>
    <p:sldId id="392" r:id="rId57"/>
    <p:sldId id="388" r:id="rId58"/>
    <p:sldId id="330" r:id="rId59"/>
    <p:sldId id="286" r:id="rId60"/>
    <p:sldId id="289" r:id="rId61"/>
    <p:sldId id="291" r:id="rId62"/>
    <p:sldId id="374" r:id="rId63"/>
  </p:sldIdLst>
  <p:sldSz cx="12192000" cy="6858000"/>
  <p:notesSz cx="6858000" cy="9144000"/>
  <p:custDataLst>
    <p:tags r:id="rId65"/>
  </p:custDataLst>
  <p:defaultTex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032995A-C1E1-4595-AD4D-1C3E35004BA0}">
          <p14:sldIdLst>
            <p14:sldId id="257"/>
            <p14:sldId id="258"/>
            <p14:sldId id="264"/>
            <p14:sldId id="260"/>
            <p14:sldId id="265"/>
            <p14:sldId id="336"/>
            <p14:sldId id="356"/>
            <p14:sldId id="271"/>
            <p14:sldId id="269"/>
            <p14:sldId id="273"/>
            <p14:sldId id="357"/>
            <p14:sldId id="394"/>
            <p14:sldId id="359"/>
            <p14:sldId id="383"/>
            <p14:sldId id="363"/>
            <p14:sldId id="395"/>
            <p14:sldId id="396"/>
            <p14:sldId id="397"/>
            <p14:sldId id="398"/>
            <p14:sldId id="399"/>
            <p14:sldId id="400"/>
            <p14:sldId id="401"/>
            <p14:sldId id="402"/>
            <p14:sldId id="403"/>
            <p14:sldId id="404"/>
            <p14:sldId id="405"/>
            <p14:sldId id="407"/>
            <p14:sldId id="409"/>
            <p14:sldId id="408"/>
            <p14:sldId id="410"/>
            <p14:sldId id="419"/>
            <p14:sldId id="420"/>
            <p14:sldId id="421"/>
            <p14:sldId id="422"/>
            <p14:sldId id="460"/>
            <p14:sldId id="385"/>
            <p14:sldId id="386"/>
            <p14:sldId id="406"/>
            <p14:sldId id="458"/>
            <p14:sldId id="459"/>
            <p14:sldId id="461"/>
            <p14:sldId id="277"/>
            <p14:sldId id="278"/>
            <p14:sldId id="411"/>
            <p14:sldId id="412"/>
            <p14:sldId id="413"/>
            <p14:sldId id="416"/>
            <p14:sldId id="417"/>
            <p14:sldId id="414"/>
            <p14:sldId id="418"/>
            <p14:sldId id="415"/>
            <p14:sldId id="282"/>
            <p14:sldId id="325"/>
            <p14:sldId id="387"/>
            <p14:sldId id="391"/>
            <p14:sldId id="392"/>
            <p14:sldId id="388"/>
            <p14:sldId id="330"/>
            <p14:sldId id="286"/>
            <p14:sldId id="289"/>
            <p14:sldId id="291"/>
            <p14:sldId id="374"/>
          </p14:sldIdLst>
        </p14:section>
      </p14:sectionLst>
    </p:ext>
    <p:ext uri="{EFAFB233-063F-42B5-8137-9DF3F51BA10A}">
      <p15:sldGuideLst xmlns:p15="http://schemas.microsoft.com/office/powerpoint/2012/main">
        <p15:guide id="1" orient="horz" pos="2114" userDrawn="1">
          <p15:clr>
            <a:srgbClr val="A4A3A4"/>
          </p15:clr>
        </p15:guide>
        <p15:guide id="2" pos="38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祝 锦红" initials="祝" lastIdx="2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2D7"/>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45" autoAdjust="0"/>
    <p:restoredTop sz="93963" autoAdjust="0"/>
  </p:normalViewPr>
  <p:slideViewPr>
    <p:cSldViewPr snapToGrid="0" showGuides="1">
      <p:cViewPr varScale="1">
        <p:scale>
          <a:sx n="96" d="100"/>
          <a:sy n="96" d="100"/>
        </p:scale>
        <p:origin x="104" y="60"/>
      </p:cViewPr>
      <p:guideLst>
        <p:guide orient="horz" pos="2114"/>
        <p:guide pos="3853"/>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2023-05-28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D497C5-DF48-4905-961A-121FADD3E9FF}" type="slidenum">
              <a:rPr lang="zh-CN" altLang="en-US" smtClean="0"/>
              <a:t>60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3213222"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4665573"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6116022"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7567871"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9020287"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10472644"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051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2023-05-28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B55F365-9C94-42C9-9C06-6C93B11F2D34}" type="datetimeFigureOut">
              <a:rPr lang="zh-CN" altLang="en-US" smtClean="0"/>
              <a:t>2023-05-28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FBDC1A-85C1-43EE-9E46-1AC4DEE330A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hyperlink" Target="https://github.com/supernova-123/Taxi-trajectory-analysi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4.xml"/><Relationship Id="rId7" Type="http://schemas.openxmlformats.org/officeDocument/2006/relationships/image" Target="../media/image1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slideLayout" Target="../slideLayouts/slideLayout1.xml"/><Relationship Id="rId4" Type="http://schemas.openxmlformats.org/officeDocument/2006/relationships/tags" Target="../tags/tag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tags" Target="../tags/tag2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2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hyperlink" Target="https://github.com/supernova-123/Taxi-trajectory-analysis" TargetMode="External"/><Relationship Id="rId3" Type="http://schemas.openxmlformats.org/officeDocument/2006/relationships/slideLayout" Target="../slideLayouts/slideLayout7.xml"/><Relationship Id="rId7" Type="http://schemas.openxmlformats.org/officeDocument/2006/relationships/image" Target="../media/image43.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2.png"/><Relationship Id="rId5" Type="http://schemas.openxmlformats.org/officeDocument/2006/relationships/image" Target="../media/image41.webp"/><Relationship Id="rId4" Type="http://schemas.openxmlformats.org/officeDocument/2006/relationships/notesSlide" Target="../notesSlides/notesSlide17.xml"/></Relationships>
</file>

<file path=ppt/slides/_rels/slide62.xml.rels><?xml version="1.0" encoding="UTF-8" standalone="yes"?>
<Relationships xmlns="http://schemas.openxmlformats.org/package/2006/relationships"><Relationship Id="rId2" Type="http://schemas.openxmlformats.org/officeDocument/2006/relationships/image" Target="../media/image41.web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7" y="0"/>
            <a:ext cx="12192000" cy="6858000"/>
          </a:xfrm>
          <a:prstGeom prst="rect">
            <a:avLst/>
          </a:prstGeom>
          <a:effectLst/>
        </p:spPr>
      </p:pic>
      <p:sp>
        <p:nvSpPr>
          <p:cNvPr id="5" name="矩形 4"/>
          <p:cNvSpPr/>
          <p:nvPr/>
        </p:nvSpPr>
        <p:spPr>
          <a:xfrm>
            <a:off x="1302293" y="1137346"/>
            <a:ext cx="9601067" cy="11404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zh-CN" altLang="en-US"/>
          </a:p>
        </p:txBody>
      </p:sp>
      <p:sp>
        <p:nvSpPr>
          <p:cNvPr id="6" name="TextBox 32"/>
          <p:cNvSpPr>
            <a:spLocks noChangeArrowheads="1"/>
          </p:cNvSpPr>
          <p:nvPr/>
        </p:nvSpPr>
        <p:spPr bwMode="auto">
          <a:xfrm>
            <a:off x="1416565" y="1430602"/>
            <a:ext cx="9372495" cy="5537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a:r>
              <a:rPr lang="zh-CN" altLang="en-US" sz="3600" b="1" dirty="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出租车轨迹分析</a:t>
            </a:r>
          </a:p>
        </p:txBody>
      </p:sp>
      <p:sp>
        <p:nvSpPr>
          <p:cNvPr id="9" name="TextBox 25"/>
          <p:cNvSpPr>
            <a:spLocks noChangeArrowheads="1"/>
          </p:cNvSpPr>
          <p:nvPr/>
        </p:nvSpPr>
        <p:spPr bwMode="auto">
          <a:xfrm>
            <a:off x="3900650" y="5276042"/>
            <a:ext cx="421460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    </a:t>
            </a:r>
            <a:r>
              <a:rPr lang="zh-CN" altLang="en-US" b="1" dirty="0">
                <a:solidFill>
                  <a:schemeClr val="bg1"/>
                </a:solidFill>
                <a:latin typeface="微软雅黑" panose="020B0503020204020204" pitchFamily="34" charset="-122"/>
                <a:ea typeface="微软雅黑" panose="020B0503020204020204" pitchFamily="34" charset="-122"/>
              </a:rPr>
              <a:t>答辩人：</a:t>
            </a:r>
            <a:r>
              <a:rPr lang="en-US" altLang="zh-CN" b="1" dirty="0" err="1">
                <a:solidFill>
                  <a:schemeClr val="bg1"/>
                </a:solidFill>
                <a:latin typeface="微软雅黑" panose="020B0503020204020204" pitchFamily="34" charset="-122"/>
                <a:ea typeface="微软雅黑" panose="020B0503020204020204" pitchFamily="34" charset="-122"/>
              </a:rPr>
              <a:t>zjh</a:t>
            </a:r>
            <a:r>
              <a:rPr lang="en-US" altLang="zh-CN" b="1" dirty="0">
                <a:solidFill>
                  <a:schemeClr val="bg1"/>
                </a:solidFill>
                <a:latin typeface="微软雅黑" panose="020B0503020204020204" pitchFamily="34" charset="-122"/>
                <a:ea typeface="微软雅黑" panose="020B0503020204020204" pitchFamily="34" charset="-122"/>
              </a:rPr>
              <a:t> cy </a:t>
            </a:r>
            <a:r>
              <a:rPr lang="en-US" altLang="zh-CN" b="1" dirty="0" err="1">
                <a:solidFill>
                  <a:schemeClr val="bg1"/>
                </a:solidFill>
                <a:latin typeface="微软雅黑" panose="020B0503020204020204" pitchFamily="34" charset="-122"/>
                <a:ea typeface="微软雅黑" panose="020B0503020204020204" pitchFamily="34" charset="-122"/>
              </a:rPr>
              <a:t>ch</a:t>
            </a:r>
            <a:r>
              <a:rPr lang="en-US" altLang="zh-CN" b="1" dirty="0">
                <a:solidFill>
                  <a:schemeClr val="bg1"/>
                </a:solidFill>
                <a:latin typeface="微软雅黑" panose="020B0503020204020204" pitchFamily="34" charset="-122"/>
                <a:ea typeface="微软雅黑" panose="020B0503020204020204" pitchFamily="34" charset="-122"/>
              </a:rPr>
              <a:t> </a:t>
            </a:r>
            <a:r>
              <a:rPr lang="en-US" altLang="zh-CN" b="1" dirty="0" err="1">
                <a:solidFill>
                  <a:schemeClr val="bg1"/>
                </a:solidFill>
                <a:latin typeface="微软雅黑" panose="020B0503020204020204" pitchFamily="34" charset="-122"/>
                <a:ea typeface="微软雅黑" panose="020B0503020204020204" pitchFamily="34" charset="-122"/>
              </a:rPr>
              <a:t>zzh</a:t>
            </a:r>
            <a:endParaRPr lang="en-US" altLang="zh-CN" b="1"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5770" y="6184817"/>
            <a:ext cx="2300461" cy="517515"/>
          </a:xfrm>
          <a:prstGeom prst="rect">
            <a:avLst/>
          </a:prstGeom>
        </p:spPr>
      </p:pic>
      <p:sp>
        <p:nvSpPr>
          <p:cNvPr id="7" name="文本框 6"/>
          <p:cNvSpPr txBox="1"/>
          <p:nvPr/>
        </p:nvSpPr>
        <p:spPr>
          <a:xfrm>
            <a:off x="72887" y="183952"/>
            <a:ext cx="2796209" cy="369332"/>
          </a:xfrm>
          <a:prstGeom prst="rect">
            <a:avLst/>
          </a:prstGeom>
          <a:noFill/>
        </p:spPr>
        <p:txBody>
          <a:bodyPr wrap="square" rtlCol="0">
            <a:spAutoFit/>
          </a:bodyPr>
          <a:lstStyle/>
          <a:p>
            <a:pPr algn="ctr"/>
            <a:r>
              <a:rPr lang="zh-CN" altLang="en-US" sz="1800" dirty="0">
                <a:solidFill>
                  <a:schemeClr val="bg1"/>
                </a:solidFill>
                <a:latin typeface="Adobe 黑体 Std R" panose="020B0400000000000000" pitchFamily="34" charset="-122"/>
                <a:ea typeface="Adobe 黑体 Std R" panose="020B0400000000000000" pitchFamily="34" charset="-122"/>
                <a:hlinkClick r:id="rId4"/>
              </a:rPr>
              <a:t>在</a:t>
            </a:r>
            <a:r>
              <a:rPr lang="en-US" altLang="zh-CN" sz="1800" dirty="0">
                <a:solidFill>
                  <a:schemeClr val="bg1"/>
                </a:solidFill>
                <a:latin typeface="Adobe 黑体 Std R" panose="020B0400000000000000" pitchFamily="34" charset="-122"/>
                <a:ea typeface="Adobe 黑体 Std R" panose="020B0400000000000000" pitchFamily="34" charset="-122"/>
                <a:hlinkClick r:id="rId4"/>
              </a:rPr>
              <a:t>Github</a:t>
            </a:r>
            <a:r>
              <a:rPr lang="zh-CN" altLang="en-US" sz="1800" dirty="0">
                <a:solidFill>
                  <a:schemeClr val="bg1"/>
                </a:solidFill>
                <a:latin typeface="Adobe 黑体 Std R" panose="020B0400000000000000" pitchFamily="34" charset="-122"/>
                <a:ea typeface="Adobe 黑体 Std R" panose="020B0400000000000000" pitchFamily="34" charset="-122"/>
                <a:hlinkClick r:id="rId4"/>
              </a:rPr>
              <a:t>中查看项目</a:t>
            </a:r>
            <a:endParaRPr lang="zh-CN" altLang="en-US" sz="1800" dirty="0">
              <a:solidFill>
                <a:schemeClr val="bg1"/>
              </a:solidFill>
              <a:latin typeface="Adobe 黑体 Std R" panose="020B0400000000000000" pitchFamily="34" charset="-122"/>
              <a:ea typeface="Adobe 黑体 Std R"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74134" y="1108969"/>
            <a:ext cx="2251600"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时空分布类</a:t>
            </a:r>
          </a:p>
        </p:txBody>
      </p:sp>
      <p:grpSp>
        <p:nvGrpSpPr>
          <p:cNvPr id="42" name="组合 41"/>
          <p:cNvGrpSpPr/>
          <p:nvPr/>
        </p:nvGrpSpPr>
        <p:grpSpPr>
          <a:xfrm>
            <a:off x="1095655" y="1717350"/>
            <a:ext cx="8996613" cy="1194283"/>
            <a:chOff x="1339492" y="1164925"/>
            <a:chExt cx="8801566" cy="1419979"/>
          </a:xfrm>
        </p:grpSpPr>
        <p:sp>
          <p:nvSpPr>
            <p:cNvPr id="43" name="圆角矩形 44"/>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流程图: 离页连接符 43"/>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时间分布类</a:t>
              </a:r>
            </a:p>
          </p:txBody>
        </p:sp>
        <p:sp>
          <p:nvSpPr>
            <p:cNvPr id="46" name="矩形 45"/>
            <p:cNvSpPr/>
            <p:nvPr/>
          </p:nvSpPr>
          <p:spPr>
            <a:xfrm>
              <a:off x="4104282" y="1164925"/>
              <a:ext cx="6028689" cy="13754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以分钟为单位将所有出租车系信息分时处理，能获取时刻信息、时间段信息，可以具体到某个出租车，或全部出租车。（哈希表与红黑树）</a:t>
              </a:r>
            </a:p>
          </p:txBody>
        </p:sp>
        <p:sp>
          <p:nvSpPr>
            <p:cNvPr id="47" name="文本框 46"/>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2124815" y="3465484"/>
            <a:ext cx="8996613" cy="1156855"/>
            <a:chOff x="2050942" y="3048999"/>
            <a:chExt cx="8801566" cy="1375479"/>
          </a:xfrm>
        </p:grpSpPr>
        <p:sp>
          <p:nvSpPr>
            <p:cNvPr id="49" name="圆角矩形 50"/>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流程图: 离页连接符 49"/>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空间分布类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（北京内）</a:t>
              </a:r>
            </a:p>
          </p:txBody>
        </p:sp>
        <p:sp>
          <p:nvSpPr>
            <p:cNvPr id="52" name="矩形 51"/>
            <p:cNvSpPr/>
            <p:nvPr/>
          </p:nvSpPr>
          <p:spPr>
            <a:xfrm>
              <a:off x="4653336" y="3048999"/>
              <a:ext cx="5990589" cy="1375479"/>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0.01*0.01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的经纬度变化划为一个类，能够获取空间范围内某部（或全部）出租车的全部信息，可以按时间段查询。（哈希表和红黑树）</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2105909"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1095655" y="5176191"/>
            <a:ext cx="8996613" cy="1150565"/>
            <a:chOff x="2050942" y="3052737"/>
            <a:chExt cx="8801566" cy="1368000"/>
          </a:xfrm>
        </p:grpSpPr>
        <p:sp>
          <p:nvSpPr>
            <p:cNvPr id="61" name="圆角矩形 50"/>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流程图: 离页连接符 61"/>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空间分布类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（北京外）</a:t>
              </a:r>
            </a:p>
          </p:txBody>
        </p:sp>
        <p:sp>
          <p:nvSpPr>
            <p:cNvPr id="64" name="矩形 63"/>
            <p:cNvSpPr/>
            <p:nvPr/>
          </p:nvSpPr>
          <p:spPr>
            <a:xfrm>
              <a:off x="4679842" y="3488556"/>
              <a:ext cx="59905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作为对“北京内”的补充，整体使用，结构类似。（哈希表）</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439408" y="1108969"/>
            <a:ext cx="246057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3.1.3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路径类</a:t>
            </a:r>
          </a:p>
        </p:txBody>
      </p:sp>
      <p:grpSp>
        <p:nvGrpSpPr>
          <p:cNvPr id="22" name="组合 21"/>
          <p:cNvGrpSpPr/>
          <p:nvPr/>
        </p:nvGrpSpPr>
        <p:grpSpPr>
          <a:xfrm>
            <a:off x="1095655" y="1761068"/>
            <a:ext cx="8996613" cy="1150566"/>
            <a:chOff x="1339492" y="1216904"/>
            <a:chExt cx="8801566" cy="1368000"/>
          </a:xfrm>
        </p:grpSpPr>
        <p:sp>
          <p:nvSpPr>
            <p:cNvPr id="23" name="圆角矩形 44"/>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离页连接符 23"/>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结点类</a:t>
              </a:r>
            </a:p>
          </p:txBody>
        </p:sp>
        <p:sp>
          <p:nvSpPr>
            <p:cNvPr id="26" name="矩形 25"/>
            <p:cNvSpPr/>
            <p:nvPr/>
          </p:nvSpPr>
          <p:spPr>
            <a:xfrm>
              <a:off x="4104282" y="1603737"/>
              <a:ext cx="60286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基础类，定义建图所用的结点属性（经纬度）</a:t>
              </a:r>
            </a:p>
          </p:txBody>
        </p:sp>
        <p:sp>
          <p:nvSpPr>
            <p:cNvPr id="27" name="文本框 26"/>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24815" y="3465484"/>
            <a:ext cx="8996613" cy="1156855"/>
            <a:chOff x="2050942" y="3048999"/>
            <a:chExt cx="8801566" cy="1375479"/>
          </a:xfrm>
        </p:grpSpPr>
        <p:sp>
          <p:nvSpPr>
            <p:cNvPr id="41" name="圆角矩形 50"/>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流程图: 离页连接符 41"/>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边类</a:t>
              </a:r>
            </a:p>
          </p:txBody>
        </p:sp>
        <p:sp>
          <p:nvSpPr>
            <p:cNvPr id="44" name="矩形 43"/>
            <p:cNvSpPr/>
            <p:nvPr/>
          </p:nvSpPr>
          <p:spPr>
            <a:xfrm>
              <a:off x="4653336" y="3048999"/>
              <a:ext cx="5990589" cy="1375479"/>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内有</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个无向节点，记录这两结点所成边的信息，包括：多次经过时花费的最短时间、被经过的次数（频繁度）、物理长度最短时间下的起始点和终点（有向）</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2105909"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1095655" y="5176191"/>
            <a:ext cx="8996613" cy="1150565"/>
            <a:chOff x="2050942" y="3052737"/>
            <a:chExt cx="8801566" cy="1368000"/>
          </a:xfrm>
        </p:grpSpPr>
        <p:sp>
          <p:nvSpPr>
            <p:cNvPr id="47" name="圆角矩形 50"/>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流程图: 离页连接符 47"/>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图类</a:t>
              </a:r>
            </a:p>
          </p:txBody>
        </p:sp>
        <p:sp>
          <p:nvSpPr>
            <p:cNvPr id="50" name="矩形 49"/>
            <p:cNvSpPr/>
            <p:nvPr/>
          </p:nvSpPr>
          <p:spPr>
            <a:xfrm>
              <a:off x="4679842" y="3488556"/>
              <a:ext cx="59905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存储所有节点和边（哈希表）</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439408" y="1108969"/>
            <a:ext cx="246057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3.1.4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功能类</a:t>
            </a:r>
          </a:p>
        </p:txBody>
      </p:sp>
      <p:grpSp>
        <p:nvGrpSpPr>
          <p:cNvPr id="4" name="组合 3"/>
          <p:cNvGrpSpPr/>
          <p:nvPr/>
        </p:nvGrpSpPr>
        <p:grpSpPr>
          <a:xfrm>
            <a:off x="1260801" y="2093295"/>
            <a:ext cx="8996613" cy="1476252"/>
            <a:chOff x="1339492" y="1216904"/>
            <a:chExt cx="8801566" cy="1368000"/>
          </a:xfrm>
        </p:grpSpPr>
        <p:sp>
          <p:nvSpPr>
            <p:cNvPr id="5" name="圆角矩形 44"/>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离页连接符 5"/>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R</a:t>
              </a:r>
              <a:r>
                <a:rPr lang="zh-CN" altLang="en-US" sz="2000" spc="300" dirty="0">
                  <a:solidFill>
                    <a:srgbClr val="0070C0"/>
                  </a:solidFill>
                  <a:latin typeface="微软雅黑" panose="020B0503020204020204" pitchFamily="34" charset="-122"/>
                  <a:ea typeface="微软雅黑" panose="020B0503020204020204" pitchFamily="34" charset="-122"/>
                </a:rPr>
                <a:t>格子类</a:t>
              </a:r>
            </a:p>
          </p:txBody>
        </p:sp>
        <p:sp>
          <p:nvSpPr>
            <p:cNvPr id="8" name="矩形 7"/>
            <p:cNvSpPr/>
            <p:nvPr/>
          </p:nvSpPr>
          <p:spPr>
            <a:xfrm>
              <a:off x="4104282" y="1553148"/>
              <a:ext cx="6028689" cy="729775"/>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的格子的各段时间的信息存储到一起。一个单位表示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0.001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经纬度，存储单个格子内各时段出现的出租车序号以及轨迹点</a:t>
              </a:r>
            </a:p>
          </p:txBody>
        </p:sp>
        <p:sp>
          <p:nvSpPr>
            <p:cNvPr id="9" name="文本框 8"/>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252535" y="4164554"/>
            <a:ext cx="8996613" cy="1584477"/>
            <a:chOff x="2050942" y="3052737"/>
            <a:chExt cx="8801566" cy="1368000"/>
          </a:xfrm>
        </p:grpSpPr>
        <p:sp>
          <p:nvSpPr>
            <p:cNvPr id="17" name="圆角矩形 50"/>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流程图: 离页连接符 17"/>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R</a:t>
              </a:r>
              <a:r>
                <a:rPr lang="zh-CN" altLang="en-US" sz="2000" spc="300" dirty="0">
                  <a:solidFill>
                    <a:srgbClr val="0070C0"/>
                  </a:solidFill>
                  <a:latin typeface="微软雅黑" panose="020B0503020204020204" pitchFamily="34" charset="-122"/>
                  <a:ea typeface="微软雅黑" panose="020B0503020204020204" pitchFamily="34" charset="-122"/>
                </a:rPr>
                <a:t>格子类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（北京外）</a:t>
              </a:r>
            </a:p>
          </p:txBody>
        </p:sp>
        <p:sp>
          <p:nvSpPr>
            <p:cNvPr id="20" name="矩形 19"/>
            <p:cNvSpPr/>
            <p:nvPr/>
          </p:nvSpPr>
          <p:spPr>
            <a:xfrm>
              <a:off x="4815732" y="3553881"/>
              <a:ext cx="5990589" cy="361056"/>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粗略统计，作为整体进行统计</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0390" y="903998"/>
            <a:ext cx="3556000" cy="400110"/>
          </a:xfrm>
          <a:prstGeom prst="rect">
            <a:avLst/>
          </a:prstGeom>
          <a:noFill/>
        </p:spPr>
        <p:txBody>
          <a:bodyPr wrap="square">
            <a:spAutoFit/>
          </a:bodyPr>
          <a:lstStyle/>
          <a:p>
            <a:pPr algn="ctr"/>
            <a:r>
              <a:rPr lang="en-US" altLang="zh-CN" sz="2000" b="1" spc="600" dirty="0">
                <a:solidFill>
                  <a:srgbClr val="0070C0"/>
                </a:solidFill>
                <a:latin typeface="微软雅黑" panose="020B0503020204020204" pitchFamily="34" charset="-122"/>
                <a:ea typeface="微软雅黑" panose="020B0503020204020204" pitchFamily="34" charset="-122"/>
              </a:rPr>
              <a:t>02.</a:t>
            </a:r>
            <a:r>
              <a:rPr lang="zh-CN" altLang="en-US" sz="2000" b="1" spc="600" dirty="0">
                <a:solidFill>
                  <a:srgbClr val="0070C0"/>
                </a:solidFill>
                <a:latin typeface="微软雅黑" panose="020B0503020204020204" pitchFamily="34" charset="-122"/>
                <a:ea typeface="微软雅黑" panose="020B0503020204020204" pitchFamily="34" charset="-122"/>
              </a:rPr>
              <a:t>序列化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202232" y="169095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6"/>
          <p:cNvSpPr txBox="1"/>
          <p:nvPr/>
        </p:nvSpPr>
        <p:spPr>
          <a:xfrm>
            <a:off x="458040" y="1304108"/>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概述</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学论网-矩形 1"/>
          <p:cNvSpPr/>
          <p:nvPr/>
        </p:nvSpPr>
        <p:spPr>
          <a:xfrm>
            <a:off x="1024862" y="2034040"/>
            <a:ext cx="2400000"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何为序列化？</a:t>
            </a:r>
          </a:p>
        </p:txBody>
      </p:sp>
      <p:sp>
        <p:nvSpPr>
          <p:cNvPr id="27" name="学论网-www.xuelun.me"/>
          <p:cNvSpPr txBox="1"/>
          <p:nvPr/>
        </p:nvSpPr>
        <p:spPr>
          <a:xfrm>
            <a:off x="874575" y="3005061"/>
            <a:ext cx="2781303" cy="3177280"/>
          </a:xfrm>
          <a:prstGeom prst="rect">
            <a:avLst/>
          </a:prstGeom>
          <a:noFill/>
          <a:ln>
            <a:noFill/>
          </a:ln>
        </p:spPr>
        <p:txBody>
          <a:bodyPr wrap="square" lIns="0" tIns="0" rIns="0" bIns="0" rtlCol="0">
            <a:spAutoFit/>
          </a:bodyPr>
          <a:lstStyle/>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把变量从内存中变成可存储或传输的过程叫做序列化</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对象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字节流等</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相对应的有反序列化</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学论网-www.xuelun.me"/>
          <p:cNvSpPr txBox="1"/>
          <p:nvPr/>
        </p:nvSpPr>
        <p:spPr>
          <a:xfrm>
            <a:off x="4453728" y="3005061"/>
            <a:ext cx="2781303" cy="2715615"/>
          </a:xfrm>
          <a:prstGeom prst="rect">
            <a:avLst/>
          </a:prstGeom>
          <a:noFill/>
          <a:ln>
            <a:noFill/>
          </a:ln>
        </p:spPr>
        <p:txBody>
          <a:bodyPr wrap="square" lIns="0" tIns="0" rIns="0" bIns="0" rtlCol="0">
            <a:spAutoFit/>
          </a:bodyPr>
          <a:lstStyle/>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① 便于在计算机中存储</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② 便于电信线路通讯</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③ 在不同的编程语言中传递对象</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学论网-www.xuelun.me"/>
          <p:cNvSpPr txBox="1"/>
          <p:nvPr/>
        </p:nvSpPr>
        <p:spPr>
          <a:xfrm>
            <a:off x="8758354" y="3005061"/>
            <a:ext cx="2781303" cy="2863989"/>
          </a:xfrm>
          <a:prstGeom prst="rect">
            <a:avLst/>
          </a:prstGeom>
          <a:noFill/>
          <a:ln>
            <a:noFill/>
          </a:ln>
        </p:spPr>
        <p:txBody>
          <a:bodyPr wrap="square" lIns="0" tIns="0" rIns="0" bIns="0" rtlCol="0">
            <a:spAutoFit/>
          </a:bodyPr>
          <a:lstStyle/>
          <a:p>
            <a:pPr algn="ct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转换成</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JSON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XML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等</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Consolas" panose="020B0609020204030204" pitchFamily="49" charset="0"/>
                <a:ea typeface="微软雅黑" panose="020B0503020204020204" pitchFamily="34" charset="-122"/>
              </a:rPr>
              <a:t>import </a:t>
            </a:r>
            <a:r>
              <a:rPr lang="en-US" altLang="zh-CN" sz="1800" dirty="0" err="1">
                <a:solidFill>
                  <a:schemeClr val="tx1">
                    <a:lumMod val="65000"/>
                    <a:lumOff val="35000"/>
                  </a:schemeClr>
                </a:solidFill>
                <a:latin typeface="Consolas" panose="020B0609020204030204" pitchFamily="49" charset="0"/>
                <a:ea typeface="微软雅黑" panose="020B0503020204020204" pitchFamily="34" charset="-122"/>
              </a:rPr>
              <a:t>json</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Java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800" dirty="0" err="1">
                <a:solidFill>
                  <a:schemeClr val="tx1">
                    <a:lumMod val="65000"/>
                    <a:lumOff val="35000"/>
                  </a:schemeClr>
                </a:solidFill>
                <a:latin typeface="Consolas" panose="020B0609020204030204" pitchFamily="49" charset="0"/>
                <a:ea typeface="微软雅黑" panose="020B0503020204020204" pitchFamily="34" charset="-122"/>
              </a:rPr>
              <a:t>java.io.Serializable</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highlight>
                  <a:srgbClr val="FFFF00"/>
                </a:highlight>
                <a:latin typeface="微软雅黑" panose="020B0503020204020204" pitchFamily="34" charset="-122"/>
                <a:ea typeface="微软雅黑" panose="020B0503020204020204" pitchFamily="34" charset="-122"/>
              </a:rPr>
              <a:t>C/C++</a:t>
            </a:r>
            <a:r>
              <a:rPr lang="zh-CN" altLang="en-US" sz="1800" dirty="0">
                <a:solidFill>
                  <a:schemeClr val="tx1">
                    <a:lumMod val="65000"/>
                    <a:lumOff val="35000"/>
                  </a:schemeClr>
                </a:solidFill>
                <a:highlight>
                  <a:srgbClr val="FFFF00"/>
                </a:highlight>
                <a:latin typeface="微软雅黑" panose="020B0503020204020204" pitchFamily="34" charset="-122"/>
                <a:ea typeface="微软雅黑" panose="020B0503020204020204" pitchFamily="34" charset="-122"/>
              </a:rPr>
              <a:t>：</a:t>
            </a:r>
            <a:r>
              <a:rPr lang="en-US" altLang="zh-CN" sz="1800" dirty="0" err="1">
                <a:solidFill>
                  <a:schemeClr val="tx1">
                    <a:lumMod val="65000"/>
                    <a:lumOff val="35000"/>
                  </a:schemeClr>
                </a:solidFill>
                <a:highlight>
                  <a:srgbClr val="FFFF00"/>
                </a:highlight>
                <a:latin typeface="Consolas" panose="020B0609020204030204" pitchFamily="49" charset="0"/>
                <a:ea typeface="微软雅黑" panose="020B0503020204020204" pitchFamily="34" charset="-122"/>
              </a:rPr>
              <a:t>Boost.Serialization</a:t>
            </a:r>
            <a:endParaRPr lang="zh-CN" altLang="zh-CN" sz="1800" dirty="0">
              <a:solidFill>
                <a:schemeClr val="tx1">
                  <a:lumMod val="65000"/>
                  <a:lumOff val="35000"/>
                </a:schemeClr>
              </a:solidFill>
              <a:highlight>
                <a:srgbClr val="FFFF00"/>
              </a:highlight>
              <a:latin typeface="Consolas" panose="020B0609020204030204" pitchFamily="49" charset="0"/>
              <a:ea typeface="微软雅黑" panose="020B0503020204020204" pitchFamily="34" charset="-122"/>
            </a:endParaRPr>
          </a:p>
        </p:txBody>
      </p:sp>
      <p:sp>
        <p:nvSpPr>
          <p:cNvPr id="30" name="学论网-矩形 1"/>
          <p:cNvSpPr/>
          <p:nvPr/>
        </p:nvSpPr>
        <p:spPr>
          <a:xfrm>
            <a:off x="4489242" y="2034040"/>
            <a:ext cx="2710273"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为什么序列化？</a:t>
            </a:r>
          </a:p>
        </p:txBody>
      </p:sp>
      <p:sp>
        <p:nvSpPr>
          <p:cNvPr id="31" name="学论网-矩形 1"/>
          <p:cNvSpPr/>
          <p:nvPr/>
        </p:nvSpPr>
        <p:spPr>
          <a:xfrm>
            <a:off x="8793870" y="2028481"/>
            <a:ext cx="2710273"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怎么序列化？</a:t>
            </a:r>
          </a:p>
        </p:txBody>
      </p:sp>
      <p:sp>
        <p:nvSpPr>
          <p:cNvPr id="32" name="文本框 31"/>
          <p:cNvSpPr txBox="1"/>
          <p:nvPr/>
        </p:nvSpPr>
        <p:spPr>
          <a:xfrm>
            <a:off x="3655878" y="1165013"/>
            <a:ext cx="7404975" cy="461665"/>
          </a:xfrm>
          <a:prstGeom prst="rect">
            <a:avLst/>
          </a:prstGeom>
          <a:noFill/>
        </p:spPr>
        <p:txBody>
          <a:bodyPr wrap="square" rtlCol="0">
            <a:spAutoFit/>
          </a:bodyPr>
          <a:lstStyle/>
          <a:p>
            <a:r>
              <a:rPr lang="zh-CN" altLang="en-US" sz="2400" b="1" dirty="0">
                <a:solidFill>
                  <a:srgbClr val="92D050"/>
                </a:solidFill>
              </a:rPr>
              <a:t>我们希望将不同形式的海量数据序列化存储到磁盘中</a:t>
            </a:r>
          </a:p>
        </p:txBody>
      </p:sp>
      <p:sp>
        <p:nvSpPr>
          <p:cNvPr id="33" name="矩形: 圆角 32"/>
          <p:cNvSpPr/>
          <p:nvPr/>
        </p:nvSpPr>
        <p:spPr>
          <a:xfrm>
            <a:off x="3424862" y="982133"/>
            <a:ext cx="7724045" cy="8940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310721" y="1108969"/>
            <a:ext cx="2658634" cy="373930"/>
          </a:xfrm>
          <a:prstGeom prst="rect">
            <a:avLst/>
          </a:prstGeom>
          <a:noFill/>
        </p:spPr>
        <p:txBody>
          <a:bodyPr wrap="square" lIns="0" tIns="47997" rIns="0" bIns="47997" rtlCol="0">
            <a:spAutoFit/>
          </a:bodyPr>
          <a:lstStyle/>
          <a:p>
            <a:pPr algn="ct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3.2.2 </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序列化方法</a:t>
            </a:r>
          </a:p>
        </p:txBody>
      </p:sp>
      <p:sp>
        <p:nvSpPr>
          <p:cNvPr id="4" name="矩形 3"/>
          <p:cNvSpPr/>
          <p:nvPr/>
        </p:nvSpPr>
        <p:spPr>
          <a:xfrm>
            <a:off x="1059044" y="1493328"/>
            <a:ext cx="6460872" cy="4480842"/>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① 在每个类中声明友类：</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② 定义序列化和反序列化成员函数（以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Point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类为例）：</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对每个类的私有成员变量都做序列化</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通常将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serialize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放在私有域定义，不作为类的接口。</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③ 定义每个类的序列化和反序列化函数（以出租车类</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074" y="1354045"/>
            <a:ext cx="5708743" cy="65779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870" y="1819602"/>
            <a:ext cx="4625598" cy="158866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445" y="3408266"/>
            <a:ext cx="4927853" cy="335932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0390" y="903998"/>
            <a:ext cx="3556000" cy="400110"/>
          </a:xfrm>
          <a:prstGeom prst="rect">
            <a:avLst/>
          </a:prstGeom>
          <a:noFill/>
        </p:spPr>
        <p:txBody>
          <a:bodyPr wrap="square">
            <a:spAutoFit/>
          </a:bodyPr>
          <a:lstStyle/>
          <a:p>
            <a:pPr algn="ctr"/>
            <a:r>
              <a:rPr lang="en-US" altLang="zh-CN" sz="2000" b="1" spc="600" dirty="0">
                <a:solidFill>
                  <a:srgbClr val="0070C0"/>
                </a:solidFill>
                <a:latin typeface="微软雅黑" panose="020B0503020204020204" pitchFamily="34" charset="-122"/>
                <a:ea typeface="微软雅黑" panose="020B0503020204020204" pitchFamily="34" charset="-122"/>
              </a:rPr>
              <a:t>03.</a:t>
            </a:r>
            <a:r>
              <a:rPr lang="zh-CN" altLang="en-US" sz="2000" b="1" spc="600" dirty="0">
                <a:solidFill>
                  <a:srgbClr val="0070C0"/>
                </a:solidFill>
                <a:latin typeface="微软雅黑" panose="020B0503020204020204" pitchFamily="34" charset="-122"/>
                <a:ea typeface="微软雅黑" panose="020B0503020204020204" pitchFamily="34" charset="-122"/>
              </a:rPr>
              <a:t>轨迹分析</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202232" y="1690959"/>
            <a:ext cx="30133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p:cNvSpPr txBox="1"/>
          <p:nvPr/>
        </p:nvSpPr>
        <p:spPr>
          <a:xfrm>
            <a:off x="458040" y="1304108"/>
            <a:ext cx="2571763"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任务一：区域范围查找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圆角矩形 44"/>
          <p:cNvSpPr/>
          <p:nvPr/>
        </p:nvSpPr>
        <p:spPr>
          <a:xfrm>
            <a:off x="1775999" y="1956287"/>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2346427" y="2077811"/>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统计在某个特定的时间段，用户指定的矩形区域内的出租车的数目。这里的矩形区域可以通过给出矩形的左上角和右下角的经纬度坐标来确定。 </a:t>
            </a:r>
          </a:p>
        </p:txBody>
      </p:sp>
      <p:sp>
        <p:nvSpPr>
          <p:cNvPr id="23" name="文本框 22"/>
          <p:cNvSpPr txBox="1"/>
          <p:nvPr/>
        </p:nvSpPr>
        <p:spPr>
          <a:xfrm>
            <a:off x="1214651" y="3706935"/>
            <a:ext cx="10140286" cy="2785378"/>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function_findtaxinum_somewhere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2B91AF"/>
                </a:solidFill>
                <a:latin typeface="Consolas" panose="020B0609020204030204" pitchFamily="49" charset="0"/>
                <a:ea typeface="新宋体" panose="02010609030101010101" pitchFamily="49" charset="-122"/>
              </a:rPr>
              <a:t>set</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2B91AF"/>
                </a:solidFill>
                <a:latin typeface="Consolas" panose="020B0609020204030204" pitchFamily="49" charset="0"/>
                <a:ea typeface="新宋体" panose="02010609030101010101" pitchFamily="49" charset="-122"/>
              </a:rPr>
              <a:t>CMP</a:t>
            </a:r>
            <a:r>
              <a:rPr lang="en-US" altLang="zh-CN" sz="1800" dirty="0">
                <a:solidFill>
                  <a:srgbClr val="000000"/>
                </a:solidFill>
                <a:latin typeface="Consolas" panose="020B0609020204030204" pitchFamily="49" charset="0"/>
                <a:ea typeface="新宋体" panose="02010609030101010101" pitchFamily="49" charset="-122"/>
              </a:rPr>
              <a:t>&gt;&amp; </a:t>
            </a:r>
            <a:r>
              <a:rPr lang="en-US" altLang="zh-CN" sz="1800" dirty="0">
                <a:solidFill>
                  <a:srgbClr val="808080"/>
                </a:solidFill>
                <a:latin typeface="Consolas" panose="020B0609020204030204" pitchFamily="49" charset="0"/>
                <a:ea typeface="新宋体" panose="02010609030101010101" pitchFamily="49" charset="-122"/>
              </a:rPr>
              <a:t>s</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endParaRPr lang="en-US" altLang="zh-CN" dirty="0">
              <a:latin typeface="Consolas" panose="020B0609020204030204" pitchFamily="49" charset="0"/>
            </a:endParaRPr>
          </a:p>
          <a:p>
            <a:r>
              <a:rPr lang="en-US" altLang="zh-CN" sz="2000" dirty="0">
                <a:solidFill>
                  <a:srgbClr val="2B91AF"/>
                </a:solidFill>
                <a:latin typeface="Consolas" panose="020B0609020204030204" pitchFamily="49" charset="0"/>
                <a:ea typeface="新宋体" panose="02010609030101010101" pitchFamily="49" charset="-122"/>
              </a:rPr>
              <a:t>set</a:t>
            </a:r>
            <a:r>
              <a:rPr lang="en-US" altLang="zh-CN" sz="2000" dirty="0">
                <a:solidFill>
                  <a:srgbClr val="000000"/>
                </a:solidFill>
                <a:latin typeface="Consolas" panose="020B0609020204030204" pitchFamily="49" charset="0"/>
                <a:ea typeface="新宋体" panose="02010609030101010101" pitchFamily="49" charset="-122"/>
              </a:rPr>
              <a:t>&lt;</a:t>
            </a:r>
            <a:r>
              <a:rPr lang="en-US" altLang="zh-CN" sz="2000" dirty="0">
                <a:solidFill>
                  <a:srgbClr val="2B91AF"/>
                </a:solidFill>
                <a:latin typeface="Consolas" panose="020B0609020204030204" pitchFamily="49" charset="0"/>
                <a:ea typeface="新宋体" panose="02010609030101010101" pitchFamily="49" charset="-122"/>
              </a:rPr>
              <a:t>Point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2B91AF"/>
                </a:solidFill>
                <a:latin typeface="Consolas" panose="020B0609020204030204" pitchFamily="49" charset="0"/>
                <a:ea typeface="新宋体" panose="02010609030101010101" pitchFamily="49" charset="-122"/>
              </a:rPr>
              <a:t>CMP</a:t>
            </a:r>
            <a:r>
              <a:rPr lang="en-US" altLang="zh-CN" sz="2000" dirty="0">
                <a:solidFill>
                  <a:srgbClr val="000000"/>
                </a:solidFill>
                <a:latin typeface="Consolas" panose="020B0609020204030204" pitchFamily="49" charset="0"/>
                <a:ea typeface="新宋体" panose="02010609030101010101" pitchFamily="49" charset="-122"/>
              </a:rPr>
              <a:t>&gt;&amp; </a:t>
            </a:r>
            <a:r>
              <a:rPr lang="en-US" altLang="zh-CN" sz="2000" dirty="0">
                <a:solidFill>
                  <a:srgbClr val="808080"/>
                </a:solidFill>
                <a:latin typeface="Consolas" panose="020B0609020204030204" pitchFamily="49" charset="0"/>
                <a:ea typeface="新宋体" panose="02010609030101010101" pitchFamily="49" charset="-122"/>
              </a:rPr>
              <a:t>s</a:t>
            </a:r>
            <a:r>
              <a:rPr lang="zh-CN" altLang="en-US" sz="2000" dirty="0">
                <a:solidFill>
                  <a:srgbClr val="808080"/>
                </a:solidFill>
                <a:latin typeface="Consolas" panose="020B0609020204030204" pitchFamily="49" charset="0"/>
                <a:ea typeface="新宋体" panose="02010609030101010101" pitchFamily="49" charset="-122"/>
              </a:rPr>
              <a:t>：存储区域内点信息，内部按车名和时间排序</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double</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pos</a:t>
            </a:r>
            <a:r>
              <a:rPr lang="zh-CN" altLang="en-US" sz="2000" dirty="0">
                <a:solidFill>
                  <a:srgbClr val="808080"/>
                </a:solidFill>
                <a:latin typeface="Consolas" panose="020B0609020204030204" pitchFamily="49" charset="0"/>
                <a:ea typeface="新宋体" panose="02010609030101010101" pitchFamily="49" charset="-122"/>
              </a:rPr>
              <a:t>：</a:t>
            </a:r>
            <a:r>
              <a:rPr lang="en-US" altLang="zh-CN" sz="2000" dirty="0">
                <a:solidFill>
                  <a:srgbClr val="808080"/>
                </a:solidFill>
                <a:latin typeface="Consolas" panose="020B0609020204030204" pitchFamily="49" charset="0"/>
                <a:ea typeface="新宋体" panose="02010609030101010101" pitchFamily="49" charset="-122"/>
              </a:rPr>
              <a:t>4</a:t>
            </a:r>
            <a:r>
              <a:rPr lang="zh-CN" altLang="en-US" sz="2000" dirty="0">
                <a:solidFill>
                  <a:srgbClr val="808080"/>
                </a:solidFill>
                <a:latin typeface="Consolas" panose="020B0609020204030204" pitchFamily="49" charset="0"/>
                <a:ea typeface="新宋体" panose="02010609030101010101" pitchFamily="49" charset="-122"/>
              </a:rPr>
              <a:t>个元素，矩形西经度、东经度、南纬度、北纬度</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day, hour, minute</a:t>
            </a:r>
            <a:r>
              <a:rPr lang="zh-CN" altLang="en-US" sz="2000" dirty="0">
                <a:solidFill>
                  <a:srgbClr val="808080"/>
                </a:solidFill>
                <a:latin typeface="Consolas" panose="020B0609020204030204" pitchFamily="49" charset="0"/>
                <a:ea typeface="新宋体" panose="02010609030101010101" pitchFamily="49" charset="-122"/>
              </a:rPr>
              <a:t>：时间</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err="1">
                <a:solidFill>
                  <a:srgbClr val="808080"/>
                </a:solidFill>
                <a:latin typeface="Consolas" panose="020B0609020204030204" pitchFamily="49" charset="0"/>
                <a:ea typeface="新宋体" panose="02010609030101010101" pitchFamily="49" charset="-122"/>
              </a:rPr>
              <a:t>time_span</a:t>
            </a:r>
            <a:r>
              <a:rPr lang="zh-CN" altLang="en-US" sz="2000" dirty="0">
                <a:solidFill>
                  <a:srgbClr val="808080"/>
                </a:solidFill>
                <a:latin typeface="Consolas" panose="020B0609020204030204" pitchFamily="49" charset="0"/>
                <a:ea typeface="新宋体" panose="02010609030101010101" pitchFamily="49" charset="-122"/>
              </a:rPr>
              <a:t>：时间跨度（步长）</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bool</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output</a:t>
            </a:r>
            <a:r>
              <a:rPr lang="zh-CN" altLang="en-US" sz="2000" dirty="0">
                <a:solidFill>
                  <a:srgbClr val="808080"/>
                </a:solidFill>
                <a:latin typeface="Consolas" panose="020B0609020204030204" pitchFamily="49" charset="0"/>
                <a:ea typeface="新宋体" panose="02010609030101010101" pitchFamily="49" charset="-122"/>
              </a:rPr>
              <a:t>：是否输出过程结果</a:t>
            </a:r>
            <a:endParaRPr lang="en-US" altLang="zh-CN" sz="2000" dirty="0">
              <a:solidFill>
                <a:srgbClr val="80808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返回值：返回矩形区域内出租车数目</a:t>
            </a:r>
            <a:endParaRPr lang="zh-CN" altLang="en-US" dirty="0">
              <a:latin typeface="Consolas" panose="020B0609020204030204" pitchFamily="49"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0133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458040" y="1044799"/>
            <a:ext cx="2571763"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任务一：区域范围查找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182" y="1361440"/>
            <a:ext cx="6834419" cy="483217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任务二：区域车流密度分析</a:t>
            </a:r>
          </a:p>
        </p:txBody>
      </p:sp>
      <p:sp>
        <p:nvSpPr>
          <p:cNvPr id="6" name="圆角矩形 44"/>
          <p:cNvSpPr/>
          <p:nvPr/>
        </p:nvSpPr>
        <p:spPr>
          <a:xfrm>
            <a:off x="1775999" y="1956287"/>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2346427" y="2077811"/>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给定距离参数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将整个地图划分成网格，每个格子的大小是</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。统计分析在不同的时间段，经过所有网格区域内的车流密度的变化。 </a:t>
            </a:r>
          </a:p>
        </p:txBody>
      </p:sp>
      <p:sp>
        <p:nvSpPr>
          <p:cNvPr id="8" name="文本框 7"/>
          <p:cNvSpPr txBox="1"/>
          <p:nvPr/>
        </p:nvSpPr>
        <p:spPr>
          <a:xfrm>
            <a:off x="1214651" y="3706935"/>
            <a:ext cx="10140286" cy="661720"/>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en-US" altLang="zh-CN" sz="1800" dirty="0">
                <a:solidFill>
                  <a:srgbClr val="0000FF"/>
                </a:solidFill>
                <a:latin typeface="Consolas" panose="020B0609020204030204" pitchFamily="49" charset="0"/>
                <a:ea typeface="新宋体" panose="02010609030101010101" pitchFamily="49" charset="-122"/>
              </a:rPr>
              <a:t>void</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function_regional_density_analysis</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endParaRPr lang="en-US" altLang="zh-CN" dirty="0">
              <a:latin typeface="Consolas" panose="020B0609020204030204" pitchFamily="49"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任务二：区域车流密度分析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319" y="891240"/>
            <a:ext cx="5782482" cy="582058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任务三：区域关联分析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p:cNvSpPr/>
          <p:nvPr/>
        </p:nvSpPr>
        <p:spPr>
          <a:xfrm>
            <a:off x="1775999" y="1644714"/>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用户指定两个矩形区域，统计在不同的时间段，往来这两个区域之间的车流量的变化。</a:t>
            </a:r>
          </a:p>
        </p:txBody>
      </p:sp>
      <p:sp>
        <p:nvSpPr>
          <p:cNvPr id="7" name="文本框 6"/>
          <p:cNvSpPr txBox="1"/>
          <p:nvPr/>
        </p:nvSpPr>
        <p:spPr>
          <a:xfrm>
            <a:off x="1214651" y="3736652"/>
            <a:ext cx="10140286" cy="1554272"/>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set</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2B91AF"/>
                </a:solidFill>
                <a:latin typeface="Consolas" panose="020B0609020204030204" pitchFamily="49" charset="0"/>
                <a:ea typeface="新宋体" panose="02010609030101010101" pitchFamily="49" charset="-122"/>
              </a:rPr>
              <a:t>CMP</a:t>
            </a:r>
            <a:r>
              <a:rPr lang="en-US" altLang="zh-CN" sz="1800" dirty="0">
                <a:solidFill>
                  <a:srgbClr val="000000"/>
                </a:solidFill>
                <a:latin typeface="Consolas" panose="020B0609020204030204" pitchFamily="49" charset="0"/>
                <a:ea typeface="新宋体" panose="02010609030101010101" pitchFamily="49" charset="-122"/>
              </a:rPr>
              <a:t>&gt; </a:t>
            </a:r>
            <a:r>
              <a:rPr lang="en-US" altLang="zh-CN" sz="1800" dirty="0" err="1">
                <a:solidFill>
                  <a:srgbClr val="000000"/>
                </a:solidFill>
                <a:latin typeface="Consolas" panose="020B0609020204030204" pitchFamily="49" charset="0"/>
                <a:ea typeface="新宋体" panose="02010609030101010101" pitchFamily="49" charset="-122"/>
              </a:rPr>
              <a:t>function_region_association_analysis_one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endParaRPr lang="en-US" altLang="zh-CN" dirty="0">
              <a:latin typeface="Consolas" panose="020B0609020204030204" pitchFamily="49" charset="0"/>
            </a:endParaRPr>
          </a:p>
          <a:p>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 pos2 </a:t>
            </a:r>
            <a:r>
              <a:rPr lang="zh-CN" altLang="en-US" sz="2000" dirty="0">
                <a:solidFill>
                  <a:srgbClr val="808080"/>
                </a:solidFill>
                <a:latin typeface="Consolas" panose="020B0609020204030204" pitchFamily="49" charset="0"/>
                <a:ea typeface="新宋体" panose="02010609030101010101" pitchFamily="49" charset="-122"/>
              </a:rPr>
              <a:t>：两个矩形的方位</a:t>
            </a:r>
            <a:endParaRPr lang="en-US" altLang="zh-CN" sz="2000" dirty="0">
              <a:solidFill>
                <a:srgbClr val="80808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返回值：点集，反映车流量</a:t>
            </a:r>
            <a:endParaRPr lang="en-US" altLang="zh-CN" sz="2000" dirty="0">
              <a:solidFill>
                <a:srgbClr val="808080"/>
              </a:solidFill>
              <a:latin typeface="Consolas" panose="020B0609020204030204" pitchFamily="49" charset="0"/>
              <a:ea typeface="新宋体" panose="02010609030101010101" pitchFamily="49" charset="-122"/>
            </a:endParaRPr>
          </a:p>
        </p:txBody>
      </p:sp>
      <p:sp>
        <p:nvSpPr>
          <p:cNvPr id="8" name="文本框 7"/>
          <p:cNvSpPr txBox="1"/>
          <p:nvPr/>
        </p:nvSpPr>
        <p:spPr>
          <a:xfrm>
            <a:off x="1214651" y="2984663"/>
            <a:ext cx="10140286" cy="707886"/>
          </a:xfrm>
          <a:prstGeom prst="rect">
            <a:avLst/>
          </a:prstGeom>
          <a:noFill/>
        </p:spPr>
        <p:txBody>
          <a:bodyPr wrap="square" rtlCol="0">
            <a:spAutoFit/>
          </a:bodyPr>
          <a:lstStyle/>
          <a:p>
            <a:r>
              <a:rPr lang="zh-CN" altLang="en-US" sz="2000" dirty="0">
                <a:latin typeface="Adobe 宋体 Std L" panose="02020300000000000000" pitchFamily="18" charset="-122"/>
                <a:ea typeface="Adobe 宋体 Std L" panose="02020300000000000000" pitchFamily="18" charset="-122"/>
              </a:rPr>
              <a:t>定义：当同一辆车在两个矩形区域均出现时，对往来这两个区域之间的车流量贡献增加</a:t>
            </a:r>
            <a:endParaRPr lang="en-US" altLang="zh-CN" sz="2000" dirty="0">
              <a:latin typeface="Adobe 宋体 Std L" panose="02020300000000000000" pitchFamily="18" charset="-122"/>
              <a:ea typeface="Adobe 宋体 Std L" panose="02020300000000000000" pitchFamily="18" charset="-122"/>
            </a:endParaRPr>
          </a:p>
          <a:p>
            <a:endParaRPr lang="en-US" altLang="zh-CN" sz="2000" dirty="0">
              <a:solidFill>
                <a:srgbClr val="808080"/>
              </a:solidFill>
              <a:latin typeface="Consolas" panose="020B0609020204030204" pitchFamily="49" charset="0"/>
              <a:ea typeface="新宋体" panose="0201060903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5"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 name="圆角矩形 1"/>
          <p:cNvSpPr/>
          <p:nvPr/>
        </p:nvSpPr>
        <p:spPr>
          <a:xfrm>
            <a:off x="-1556425" y="1998320"/>
            <a:ext cx="5261917" cy="2861363"/>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4"/>
          <p:cNvSpPr/>
          <p:nvPr/>
        </p:nvSpPr>
        <p:spPr>
          <a:xfrm>
            <a:off x="6281170" y="91270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01</a:t>
            </a:r>
            <a:endParaRPr lang="zh-CN" altLang="en-US" b="1" dirty="0"/>
          </a:p>
        </p:txBody>
      </p:sp>
      <p:sp>
        <p:nvSpPr>
          <p:cNvPr id="6" name="圆角矩形 5"/>
          <p:cNvSpPr/>
          <p:nvPr/>
        </p:nvSpPr>
        <p:spPr>
          <a:xfrm>
            <a:off x="6281170" y="1776931"/>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02</a:t>
            </a:r>
            <a:endParaRPr lang="zh-CN" altLang="en-US" b="1" dirty="0"/>
          </a:p>
        </p:txBody>
      </p:sp>
      <p:sp>
        <p:nvSpPr>
          <p:cNvPr id="7" name="圆角矩形 6"/>
          <p:cNvSpPr/>
          <p:nvPr/>
        </p:nvSpPr>
        <p:spPr>
          <a:xfrm>
            <a:off x="6281170" y="2641155"/>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03</a:t>
            </a:r>
            <a:endParaRPr lang="zh-CN" altLang="en-US" b="1" dirty="0"/>
          </a:p>
        </p:txBody>
      </p:sp>
      <p:sp>
        <p:nvSpPr>
          <p:cNvPr id="8" name="圆角矩形 7"/>
          <p:cNvSpPr/>
          <p:nvPr/>
        </p:nvSpPr>
        <p:spPr>
          <a:xfrm>
            <a:off x="6281170" y="3505379"/>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04</a:t>
            </a:r>
            <a:endParaRPr lang="zh-CN" altLang="en-US" b="1" dirty="0"/>
          </a:p>
        </p:txBody>
      </p:sp>
      <p:sp>
        <p:nvSpPr>
          <p:cNvPr id="9" name="圆角矩形 8"/>
          <p:cNvSpPr/>
          <p:nvPr/>
        </p:nvSpPr>
        <p:spPr>
          <a:xfrm>
            <a:off x="6281170" y="4369603"/>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05</a:t>
            </a:r>
            <a:endParaRPr lang="zh-CN" altLang="en-US" b="1" dirty="0"/>
          </a:p>
        </p:txBody>
      </p:sp>
      <p:sp>
        <p:nvSpPr>
          <p:cNvPr id="59" name="圆角矩形 58"/>
          <p:cNvSpPr/>
          <p:nvPr/>
        </p:nvSpPr>
        <p:spPr>
          <a:xfrm>
            <a:off x="7387694" y="91270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问题重述</a:t>
            </a:r>
          </a:p>
        </p:txBody>
      </p:sp>
      <p:sp>
        <p:nvSpPr>
          <p:cNvPr id="60" name="圆角矩形 59"/>
          <p:cNvSpPr/>
          <p:nvPr/>
        </p:nvSpPr>
        <p:spPr>
          <a:xfrm>
            <a:off x="7387694" y="1776931"/>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方案论证</a:t>
            </a:r>
          </a:p>
        </p:txBody>
      </p:sp>
      <p:sp>
        <p:nvSpPr>
          <p:cNvPr id="61" name="圆角矩形 60"/>
          <p:cNvSpPr/>
          <p:nvPr/>
        </p:nvSpPr>
        <p:spPr>
          <a:xfrm>
            <a:off x="7387694" y="2641155"/>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过程论述</a:t>
            </a:r>
          </a:p>
        </p:txBody>
      </p:sp>
      <p:sp>
        <p:nvSpPr>
          <p:cNvPr id="62" name="圆角矩形 61"/>
          <p:cNvSpPr/>
          <p:nvPr/>
        </p:nvSpPr>
        <p:spPr>
          <a:xfrm>
            <a:off x="7387694" y="3505379"/>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创新点</a:t>
            </a:r>
          </a:p>
        </p:txBody>
      </p:sp>
      <p:sp>
        <p:nvSpPr>
          <p:cNvPr id="63" name="圆角矩形 62"/>
          <p:cNvSpPr/>
          <p:nvPr/>
        </p:nvSpPr>
        <p:spPr>
          <a:xfrm>
            <a:off x="7387694" y="4369603"/>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程序展示</a:t>
            </a:r>
          </a:p>
        </p:txBody>
      </p:sp>
      <p:sp>
        <p:nvSpPr>
          <p:cNvPr id="64" name="TextBox 78"/>
          <p:cNvSpPr txBox="1"/>
          <p:nvPr/>
        </p:nvSpPr>
        <p:spPr>
          <a:xfrm>
            <a:off x="553156" y="3733291"/>
            <a:ext cx="2089029" cy="507829"/>
          </a:xfrm>
          <a:prstGeom prst="rect">
            <a:avLst/>
          </a:prstGeom>
          <a:noFill/>
        </p:spPr>
        <p:txBody>
          <a:bodyPr wrap="none" lIns="91436" tIns="45718" rIns="91436" bIns="45718" rtlCol="0">
            <a:spAutoFit/>
          </a:bodyPr>
          <a:lstStyle/>
          <a:p>
            <a:pPr algn="ctr"/>
            <a:r>
              <a:rPr lang="en-US" altLang="zh-CN" sz="2700" b="1" dirty="0">
                <a:solidFill>
                  <a:schemeClr val="bg1"/>
                </a:solidFill>
                <a:latin typeface="Impact MT Std" pitchFamily="34" charset="0"/>
                <a:ea typeface="微软雅黑" panose="020B0503020204020204" pitchFamily="34" charset="-122"/>
              </a:rPr>
              <a:t>CONTENTS</a:t>
            </a:r>
            <a:endParaRPr lang="zh-CN" altLang="en-US" sz="2700"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9" y="2677176"/>
            <a:ext cx="1912703" cy="995209"/>
          </a:xfrm>
          <a:prstGeom prst="rect">
            <a:avLst/>
          </a:prstGeom>
          <a:noFill/>
        </p:spPr>
        <p:txBody>
          <a:bodyPr wrap="none" lIns="91436" tIns="45718" rIns="91436" bIns="45718" rtlCol="0">
            <a:spAutoFit/>
          </a:bodyPr>
          <a:lstStyle/>
          <a:p>
            <a:pPr algn="ctr"/>
            <a:r>
              <a:rPr lang="zh-CN" altLang="en-US" sz="5900" b="1" dirty="0">
                <a:solidFill>
                  <a:schemeClr val="bg1"/>
                </a:solidFill>
                <a:latin typeface="微软雅黑" panose="020B0503020204020204" pitchFamily="34" charset="-122"/>
                <a:ea typeface="微软雅黑" panose="020B0503020204020204" pitchFamily="34" charset="-122"/>
              </a:rPr>
              <a:t>目 录</a:t>
            </a:r>
          </a:p>
        </p:txBody>
      </p:sp>
      <p:sp>
        <p:nvSpPr>
          <p:cNvPr id="23" name="圆角矩形 7"/>
          <p:cNvSpPr/>
          <p:nvPr/>
        </p:nvSpPr>
        <p:spPr>
          <a:xfrm>
            <a:off x="6281170" y="523382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06</a:t>
            </a:r>
            <a:endParaRPr lang="zh-CN" altLang="en-US" b="1" dirty="0"/>
          </a:p>
        </p:txBody>
      </p:sp>
      <p:sp>
        <p:nvSpPr>
          <p:cNvPr id="24" name="圆角矩形 62"/>
          <p:cNvSpPr/>
          <p:nvPr/>
        </p:nvSpPr>
        <p:spPr>
          <a:xfrm>
            <a:off x="7387694" y="5233826"/>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总结</a:t>
            </a: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5770" y="6184817"/>
            <a:ext cx="2300461" cy="51751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任务三：区域关联分析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733" y="937428"/>
            <a:ext cx="1604534" cy="573198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任务四：区域关联分析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p:cNvSpPr/>
          <p:nvPr/>
        </p:nvSpPr>
        <p:spPr>
          <a:xfrm>
            <a:off x="1775999" y="1644714"/>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用户指定一个矩形区域，统计往来该矩形区域和其他区域的车流量随时间的变化。</a:t>
            </a:r>
          </a:p>
        </p:txBody>
      </p:sp>
      <p:sp>
        <p:nvSpPr>
          <p:cNvPr id="7" name="文本框 6"/>
          <p:cNvSpPr txBox="1"/>
          <p:nvPr/>
        </p:nvSpPr>
        <p:spPr>
          <a:xfrm>
            <a:off x="1214651" y="3736652"/>
            <a:ext cx="10140286" cy="661720"/>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0000FF"/>
                </a:solidFill>
                <a:latin typeface="Consolas" panose="020B0609020204030204" pitchFamily="49" charset="0"/>
                <a:ea typeface="新宋体" panose="02010609030101010101" pitchFamily="49" charset="-122"/>
              </a:rPr>
              <a:t>void</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function_region_association_analysis_two</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任务四：区域关联分析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851" y="920520"/>
            <a:ext cx="7185951" cy="582572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p:cNvSpPr/>
          <p:nvPr/>
        </p:nvSpPr>
        <p:spPr>
          <a:xfrm>
            <a:off x="1775999" y="1644713"/>
            <a:ext cx="8640001" cy="1680993"/>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346427" y="1820426"/>
            <a:ext cx="7452666" cy="1289905"/>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一条路径的频繁度可以定义为这条路径上通行的汽车的总数。根据用户给定的参数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，距离参数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，统计在整个城市中，长度超过</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的最为频繁的前</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个路径。</a:t>
            </a:r>
          </a:p>
        </p:txBody>
      </p:sp>
      <p:sp>
        <p:nvSpPr>
          <p:cNvPr id="7" name="文本框 6"/>
          <p:cNvSpPr txBox="1"/>
          <p:nvPr/>
        </p:nvSpPr>
        <p:spPr>
          <a:xfrm>
            <a:off x="1214651" y="3736652"/>
            <a:ext cx="10140286" cy="1246495"/>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string</a:t>
            </a:r>
            <a:r>
              <a:rPr lang="en-US" altLang="zh-CN" sz="1800" dirty="0">
                <a:solidFill>
                  <a:srgbClr val="000000"/>
                </a:solidFill>
                <a:latin typeface="Consolas" panose="020B0609020204030204" pitchFamily="49" charset="0"/>
                <a:ea typeface="新宋体" panose="02010609030101010101" pitchFamily="49" charset="-122"/>
              </a:rPr>
              <a:t>&gt;&gt; function_path_frequent_analysis1(</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x</a:t>
            </a:r>
            <a:r>
              <a:rPr lang="en-US" altLang="zh-CN" sz="1800" dirty="0" err="1">
                <a:solidFill>
                  <a:srgbClr val="000000"/>
                </a:solidFill>
                <a:latin typeface="Consolas" panose="020B0609020204030204" pitchFamily="49" charset="0"/>
                <a:ea typeface="新宋体" panose="02010609030101010101" pitchFamily="49" charset="-122"/>
              </a:rPr>
              <a:t>,</a:t>
            </a:r>
            <a:r>
              <a:rPr lang="en-US" altLang="zh-CN" sz="1800" dirty="0" err="1">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k</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endParaRPr lang="en-US" altLang="zh-CN" sz="1800" dirty="0">
              <a:solidFill>
                <a:srgbClr val="00000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返回值：第一层</a:t>
            </a:r>
            <a:r>
              <a:rPr lang="en-US" altLang="zh-CN" sz="2000" dirty="0">
                <a:solidFill>
                  <a:srgbClr val="808080"/>
                </a:solidFill>
                <a:latin typeface="Consolas" panose="020B0609020204030204" pitchFamily="49" charset="0"/>
                <a:ea typeface="新宋体" panose="02010609030101010101" pitchFamily="49" charset="-122"/>
              </a:rPr>
              <a:t>vector:</a:t>
            </a:r>
            <a:r>
              <a:rPr lang="zh-CN" altLang="en-US" sz="2000" dirty="0">
                <a:solidFill>
                  <a:srgbClr val="808080"/>
                </a:solidFill>
                <a:latin typeface="Consolas" panose="020B0609020204030204" pitchFamily="49" charset="0"/>
                <a:ea typeface="新宋体" panose="02010609030101010101" pitchFamily="49" charset="-122"/>
              </a:rPr>
              <a:t>“边”；第二层</a:t>
            </a:r>
            <a:r>
              <a:rPr lang="en-US" altLang="zh-CN" sz="2000" dirty="0">
                <a:solidFill>
                  <a:srgbClr val="808080"/>
                </a:solidFill>
                <a:latin typeface="Consolas" panose="020B0609020204030204" pitchFamily="49" charset="0"/>
                <a:ea typeface="新宋体" panose="02010609030101010101" pitchFamily="49" charset="-122"/>
              </a:rPr>
              <a:t>vector</a:t>
            </a:r>
            <a:r>
              <a:rPr lang="zh-CN" altLang="en-US" sz="2000" dirty="0">
                <a:solidFill>
                  <a:srgbClr val="808080"/>
                </a:solidFill>
                <a:latin typeface="Consolas" panose="020B0609020204030204" pitchFamily="49" charset="0"/>
                <a:ea typeface="新宋体" panose="02010609030101010101" pitchFamily="49" charset="-122"/>
              </a:rPr>
              <a:t>：四个元素，表示两个节点的经纬度</a:t>
            </a:r>
            <a:endParaRPr lang="en-US" altLang="zh-CN" sz="2000" dirty="0">
              <a:solidFill>
                <a:srgbClr val="808080"/>
              </a:solidFill>
              <a:latin typeface="Consolas" panose="020B0609020204030204" pitchFamily="49" charset="0"/>
              <a:ea typeface="新宋体" panose="0201060903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000" y="2651310"/>
            <a:ext cx="7721997" cy="2394073"/>
          </a:xfrm>
          <a:prstGeom prst="rect">
            <a:avLst/>
          </a:prstGeom>
        </p:spPr>
      </p:pic>
      <p:sp>
        <p:nvSpPr>
          <p:cNvPr id="9" name="文本框 8"/>
          <p:cNvSpPr txBox="1"/>
          <p:nvPr/>
        </p:nvSpPr>
        <p:spPr>
          <a:xfrm>
            <a:off x="1171787" y="1849120"/>
            <a:ext cx="10099040" cy="4139595"/>
          </a:xfrm>
          <a:prstGeom prst="rect">
            <a:avLst/>
          </a:prstGeom>
          <a:noFill/>
        </p:spPr>
        <p:txBody>
          <a:bodyPr wrap="square" rtlCol="0">
            <a:spAutoFit/>
          </a:bodyPr>
          <a:lstStyle/>
          <a:p>
            <a:r>
              <a:rPr lang="zh-CN" altLang="en-US" b="1" dirty="0"/>
              <a:t>何为“路径”</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sz="1600" b="1" dirty="0">
                <a:solidFill>
                  <a:srgbClr val="00B0F0"/>
                </a:solidFill>
              </a:rPr>
              <a:t>高文超</a:t>
            </a:r>
            <a:r>
              <a:rPr lang="en-US" altLang="zh-CN" sz="1600" b="1" dirty="0">
                <a:solidFill>
                  <a:srgbClr val="00B0F0"/>
                </a:solidFill>
              </a:rPr>
              <a:t>,</a:t>
            </a:r>
            <a:r>
              <a:rPr lang="zh-CN" altLang="en-US" sz="1600" b="1" dirty="0">
                <a:solidFill>
                  <a:srgbClr val="00B0F0"/>
                </a:solidFill>
              </a:rPr>
              <a:t>李国良</a:t>
            </a:r>
            <a:r>
              <a:rPr lang="en-US" altLang="zh-CN" sz="1600" b="1" dirty="0">
                <a:solidFill>
                  <a:srgbClr val="00B0F0"/>
                </a:solidFill>
              </a:rPr>
              <a:t>,</a:t>
            </a:r>
            <a:r>
              <a:rPr lang="zh-CN" altLang="en-US" sz="1600" b="1" dirty="0">
                <a:solidFill>
                  <a:srgbClr val="00B0F0"/>
                </a:solidFill>
              </a:rPr>
              <a:t>塔娜</a:t>
            </a:r>
            <a:r>
              <a:rPr lang="en-US" altLang="zh-CN" sz="1600" b="1" dirty="0">
                <a:solidFill>
                  <a:srgbClr val="00B0F0"/>
                </a:solidFill>
              </a:rPr>
              <a:t>.</a:t>
            </a:r>
            <a:r>
              <a:rPr lang="zh-CN" altLang="en-US" sz="1600" b="1" dirty="0">
                <a:solidFill>
                  <a:srgbClr val="00B0F0"/>
                </a:solidFill>
              </a:rPr>
              <a:t>路网匹配算法综述</a:t>
            </a:r>
            <a:r>
              <a:rPr lang="en-US" altLang="zh-CN" sz="1600" b="1" dirty="0">
                <a:solidFill>
                  <a:srgbClr val="00B0F0"/>
                </a:solidFill>
              </a:rPr>
              <a:t>[J].</a:t>
            </a:r>
            <a:r>
              <a:rPr lang="zh-CN" altLang="en-US" sz="1600" b="1" dirty="0">
                <a:solidFill>
                  <a:srgbClr val="00B0F0"/>
                </a:solidFill>
              </a:rPr>
              <a:t>软件学报</a:t>
            </a:r>
            <a:r>
              <a:rPr lang="en-US" altLang="zh-CN" sz="1600" b="1" dirty="0">
                <a:solidFill>
                  <a:srgbClr val="00B0F0"/>
                </a:solidFill>
              </a:rPr>
              <a:t>,2018,29(02):225-250.DOI:10.13328/j.cnki.jos.005424.</a:t>
            </a:r>
            <a:r>
              <a:rPr lang="zh-CN" altLang="en-US" sz="1600" b="1" dirty="0">
                <a:solidFill>
                  <a:srgbClr val="00B0F0"/>
                </a:solidFill>
              </a:rPr>
              <a:t>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970" y="1306902"/>
            <a:ext cx="5268060" cy="502990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p:cNvSpPr/>
          <p:nvPr/>
        </p:nvSpPr>
        <p:spPr>
          <a:xfrm>
            <a:off x="1775999" y="1644714"/>
            <a:ext cx="8640001" cy="10166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346427" y="1820426"/>
            <a:ext cx="7452666" cy="458908"/>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给定两个矩形区域</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，分析从</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的最为频繁的前</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个通行路径。</a:t>
            </a:r>
          </a:p>
        </p:txBody>
      </p:sp>
      <p:sp>
        <p:nvSpPr>
          <p:cNvPr id="7" name="文本框 6"/>
          <p:cNvSpPr txBox="1"/>
          <p:nvPr/>
        </p:nvSpPr>
        <p:spPr>
          <a:xfrm>
            <a:off x="1214651" y="3736652"/>
            <a:ext cx="10140286" cy="969496"/>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&gt;&gt; function_path_frequent_analysis2(</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k</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r>
              <a:rPr lang="zh-CN" altLang="en-US" sz="2000" dirty="0">
                <a:solidFill>
                  <a:srgbClr val="808080"/>
                </a:solidFill>
                <a:latin typeface="Consolas" panose="020B0609020204030204" pitchFamily="49" charset="0"/>
                <a:ea typeface="新宋体" panose="02010609030101010101" pitchFamily="49" charset="-122"/>
              </a:rPr>
              <a:t>返回值：节点经纬度信息数组</a:t>
            </a:r>
            <a:endParaRPr lang="en-US" altLang="zh-CN" sz="2000" dirty="0">
              <a:solidFill>
                <a:srgbClr val="808080"/>
              </a:solidFill>
              <a:latin typeface="Consolas" panose="020B0609020204030204" pitchFamily="49" charset="0"/>
              <a:ea typeface="新宋体" panose="0201060903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896" y="1042330"/>
            <a:ext cx="5377437" cy="54715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p:cNvSpPr/>
          <p:nvPr/>
        </p:nvSpPr>
        <p:spPr>
          <a:xfrm>
            <a:off x="1775999" y="3091377"/>
            <a:ext cx="8640001" cy="1371441"/>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346427" y="3267090"/>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特别地，可以仅仅分析相邻点的路径情况，这时，只需要考虑依次读取的每条在矩形的边（外部存储时已经按频繁度排序），读取</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条即可</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任务七：通信时间分析</a:t>
            </a:r>
          </a:p>
        </p:txBody>
      </p:sp>
      <p:sp>
        <p:nvSpPr>
          <p:cNvPr id="4" name="圆角矩形 44"/>
          <p:cNvSpPr/>
          <p:nvPr/>
        </p:nvSpPr>
        <p:spPr>
          <a:xfrm>
            <a:off x="1775999" y="1644713"/>
            <a:ext cx="8640001" cy="126226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给定两个矩形区域</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，分析在不同的时间段，出租车从</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的通行时间最短的路径，以及相应的通行时间。</a:t>
            </a:r>
          </a:p>
        </p:txBody>
      </p:sp>
      <p:sp>
        <p:nvSpPr>
          <p:cNvPr id="7" name="文本框 6"/>
          <p:cNvSpPr txBox="1"/>
          <p:nvPr/>
        </p:nvSpPr>
        <p:spPr>
          <a:xfrm>
            <a:off x="1214651" y="3736652"/>
            <a:ext cx="10140286" cy="969496"/>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&gt; </a:t>
            </a:r>
            <a:r>
              <a:rPr lang="en-US" altLang="zh-CN" sz="1800" dirty="0" err="1">
                <a:solidFill>
                  <a:srgbClr val="000000"/>
                </a:solidFill>
                <a:latin typeface="Consolas" panose="020B0609020204030204" pitchFamily="49" charset="0"/>
                <a:ea typeface="新宋体" panose="02010609030101010101" pitchFamily="49" charset="-122"/>
              </a:rPr>
              <a:t>function_pathuse_shortesttime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r>
              <a:rPr lang="zh-CN" altLang="en-US" sz="2000" dirty="0">
                <a:solidFill>
                  <a:srgbClr val="808080"/>
                </a:solidFill>
                <a:latin typeface="Consolas" panose="020B0609020204030204" pitchFamily="49" charset="0"/>
                <a:ea typeface="新宋体" panose="02010609030101010101" pitchFamily="49" charset="-122"/>
              </a:rPr>
              <a:t>返回值：一系列点，依次相连后得到最短通行时间的路径</a:t>
            </a:r>
            <a:endParaRPr lang="en-US" altLang="zh-CN" sz="2000" dirty="0">
              <a:solidFill>
                <a:srgbClr val="808080"/>
              </a:solidFill>
              <a:latin typeface="Consolas" panose="020B0609020204030204" pitchFamily="49" charset="0"/>
              <a:ea typeface="新宋体" panose="0201060903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195070" cy="45910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3" y="4789618"/>
            <a:ext cx="5537199" cy="707887"/>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问题重述</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任务七：通信时间分析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495" y="1024407"/>
            <a:ext cx="4953919" cy="54958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376" y="903998"/>
            <a:ext cx="4444587"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04.</a:t>
            </a:r>
            <a:r>
              <a:rPr lang="zh-CN" altLang="en-US" sz="2000" b="1" spc="600" dirty="0">
                <a:solidFill>
                  <a:srgbClr val="0070C0"/>
                </a:solidFill>
                <a:latin typeface="微软雅黑" panose="020B0503020204020204" pitchFamily="34" charset="-122"/>
                <a:ea typeface="微软雅黑" panose="020B0503020204020204" pitchFamily="34" charset="-122"/>
              </a:rPr>
              <a:t> </a:t>
            </a:r>
            <a:r>
              <a:rPr lang="en-US" altLang="zh-CN" sz="2000" b="1" spc="600" dirty="0">
                <a:solidFill>
                  <a:srgbClr val="0070C0"/>
                </a:solidFill>
                <a:latin typeface="微软雅黑" panose="020B0503020204020204" pitchFamily="34" charset="-122"/>
                <a:ea typeface="微软雅黑" panose="020B0503020204020204" pitchFamily="34" charset="-122"/>
              </a:rPr>
              <a:t>exe</a:t>
            </a:r>
            <a:r>
              <a:rPr lang="zh-CN" altLang="en-US" sz="2000" b="1" spc="600" dirty="0">
                <a:solidFill>
                  <a:srgbClr val="0070C0"/>
                </a:solidFill>
                <a:latin typeface="微软雅黑" panose="020B0503020204020204" pitchFamily="34" charset="-122"/>
                <a:ea typeface="微软雅黑" panose="020B0503020204020204" pitchFamily="34" charset="-122"/>
              </a:rPr>
              <a:t>文件打包</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138971" y="1380408"/>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p:cNvSpPr txBox="1"/>
          <p:nvPr/>
        </p:nvSpPr>
        <p:spPr>
          <a:xfrm>
            <a:off x="3370527" y="1322669"/>
            <a:ext cx="5450945"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3.4.1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vs2019</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扩展打包解决方案为可执行文件</a:t>
            </a:r>
          </a:p>
        </p:txBody>
      </p:sp>
      <p:sp>
        <p:nvSpPr>
          <p:cNvPr id="18" name="圆角矩形 44"/>
          <p:cNvSpPr/>
          <p:nvPr/>
        </p:nvSpPr>
        <p:spPr>
          <a:xfrm>
            <a:off x="2325037" y="2511010"/>
            <a:ext cx="7788923" cy="821398"/>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离页连接符 18"/>
          <p:cNvSpPr/>
          <p:nvPr/>
        </p:nvSpPr>
        <p:spPr>
          <a:xfrm>
            <a:off x="4387922" y="1867691"/>
            <a:ext cx="501506" cy="547626"/>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810553" y="1911862"/>
            <a:ext cx="2061688" cy="4541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前期准备</a:t>
            </a:r>
          </a:p>
        </p:txBody>
      </p:sp>
      <p:sp>
        <p:nvSpPr>
          <p:cNvPr id="21" name="矩形 20"/>
          <p:cNvSpPr/>
          <p:nvPr/>
        </p:nvSpPr>
        <p:spPr>
          <a:xfrm>
            <a:off x="2651186" y="2745269"/>
            <a:ext cx="7568240" cy="369332"/>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下载安装</a:t>
            </a:r>
            <a:r>
              <a:rPr lang="en-US" altLang="zh-CN" sz="1800" dirty="0">
                <a:latin typeface="微软雅黑" panose="020B0503020204020204" pitchFamily="34" charset="-122"/>
                <a:ea typeface="微软雅黑" panose="020B0503020204020204" pitchFamily="34" charset="-122"/>
              </a:rPr>
              <a:t>vs2019</a:t>
            </a:r>
            <a:r>
              <a:rPr lang="zh-CN" altLang="en-US" sz="1800" dirty="0">
                <a:latin typeface="微软雅黑" panose="020B0503020204020204" pitchFamily="34" charset="-122"/>
                <a:ea typeface="微软雅黑" panose="020B0503020204020204" pitchFamily="34" charset="-122"/>
              </a:rPr>
              <a:t>中的插件</a:t>
            </a:r>
            <a:r>
              <a:rPr lang="en-US" altLang="zh-CN" sz="1800" dirty="0">
                <a:latin typeface="微软雅黑" panose="020B0503020204020204" pitchFamily="34" charset="-122"/>
                <a:ea typeface="微软雅黑" panose="020B0503020204020204" pitchFamily="34" charset="-122"/>
              </a:rPr>
              <a:t>Microsoft Visual Studio Installer Projects</a:t>
            </a:r>
            <a:endParaRPr lang="zh-CN" altLang="en-US" sz="18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0" y="3941597"/>
            <a:ext cx="63817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4319587" y="1919947"/>
            <a:ext cx="63817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圆角矩形 44"/>
          <p:cNvSpPr/>
          <p:nvPr/>
        </p:nvSpPr>
        <p:spPr>
          <a:xfrm>
            <a:off x="2394632" y="4364914"/>
            <a:ext cx="7788923" cy="821398"/>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离页连接符 35"/>
          <p:cNvSpPr/>
          <p:nvPr/>
        </p:nvSpPr>
        <p:spPr>
          <a:xfrm>
            <a:off x="4457517" y="3721595"/>
            <a:ext cx="501506" cy="547626"/>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880148" y="3765766"/>
            <a:ext cx="2061688" cy="4541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创建项目</a:t>
            </a:r>
          </a:p>
        </p:txBody>
      </p:sp>
      <p:sp>
        <p:nvSpPr>
          <p:cNvPr id="38" name="矩形 37"/>
          <p:cNvSpPr/>
          <p:nvPr/>
        </p:nvSpPr>
        <p:spPr>
          <a:xfrm>
            <a:off x="2720781" y="4599173"/>
            <a:ext cx="7568240" cy="369332"/>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右击程序的整体解决方案，新建项目</a:t>
            </a:r>
            <a:r>
              <a:rPr lang="en-US" altLang="zh-CN" sz="1800" dirty="0">
                <a:latin typeface="微软雅黑" panose="020B0503020204020204" pitchFamily="34" charset="-122"/>
                <a:ea typeface="微软雅黑" panose="020B0503020204020204" pitchFamily="34" charset="-122"/>
              </a:rPr>
              <a:t>Setup Project</a:t>
            </a:r>
            <a:endParaRPr lang="zh-CN" altLang="en-US" sz="18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4389182" y="3773851"/>
            <a:ext cx="63817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376" y="903998"/>
            <a:ext cx="4444587"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04.</a:t>
            </a:r>
            <a:r>
              <a:rPr lang="zh-CN" altLang="en-US" sz="2000" b="1" spc="600" dirty="0">
                <a:solidFill>
                  <a:srgbClr val="0070C0"/>
                </a:solidFill>
                <a:latin typeface="微软雅黑" panose="020B0503020204020204" pitchFamily="34" charset="-122"/>
                <a:ea typeface="微软雅黑" panose="020B0503020204020204" pitchFamily="34" charset="-122"/>
              </a:rPr>
              <a:t> </a:t>
            </a:r>
            <a:r>
              <a:rPr lang="en-US" altLang="zh-CN" sz="2000" b="1" spc="600" dirty="0">
                <a:solidFill>
                  <a:srgbClr val="0070C0"/>
                </a:solidFill>
                <a:latin typeface="微软雅黑" panose="020B0503020204020204" pitchFamily="34" charset="-122"/>
                <a:ea typeface="微软雅黑" panose="020B0503020204020204" pitchFamily="34" charset="-122"/>
              </a:rPr>
              <a:t>exe</a:t>
            </a:r>
            <a:r>
              <a:rPr lang="zh-CN" altLang="en-US" sz="2000" b="1" spc="600" dirty="0">
                <a:solidFill>
                  <a:srgbClr val="0070C0"/>
                </a:solidFill>
                <a:latin typeface="微软雅黑" panose="020B0503020204020204" pitchFamily="34" charset="-122"/>
                <a:ea typeface="微软雅黑" panose="020B0503020204020204" pitchFamily="34" charset="-122"/>
              </a:rPr>
              <a:t>文件打包</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138971" y="1380408"/>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p:cNvSpPr txBox="1"/>
          <p:nvPr/>
        </p:nvSpPr>
        <p:spPr>
          <a:xfrm>
            <a:off x="3370527" y="1322669"/>
            <a:ext cx="5450945"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3.4.1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vs2019</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扩展打包解决方案为可执行文件</a:t>
            </a:r>
          </a:p>
        </p:txBody>
      </p:sp>
      <p:sp>
        <p:nvSpPr>
          <p:cNvPr id="18" name="圆角矩形 44"/>
          <p:cNvSpPr/>
          <p:nvPr/>
        </p:nvSpPr>
        <p:spPr>
          <a:xfrm>
            <a:off x="2325037" y="2511010"/>
            <a:ext cx="7788923" cy="821398"/>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离页连接符 18"/>
          <p:cNvSpPr/>
          <p:nvPr/>
        </p:nvSpPr>
        <p:spPr>
          <a:xfrm>
            <a:off x="4387922" y="1867691"/>
            <a:ext cx="501506" cy="547626"/>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810553" y="1911862"/>
            <a:ext cx="2061688" cy="4541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完成打包</a:t>
            </a:r>
          </a:p>
        </p:txBody>
      </p:sp>
      <p:sp>
        <p:nvSpPr>
          <p:cNvPr id="21" name="矩形 20"/>
          <p:cNvSpPr/>
          <p:nvPr/>
        </p:nvSpPr>
        <p:spPr>
          <a:xfrm>
            <a:off x="2435378" y="2761500"/>
            <a:ext cx="7568240" cy="369332"/>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通过项目提供的文件夹和文件，将解决方案分类加入其中并创建快捷方式</a:t>
            </a:r>
          </a:p>
        </p:txBody>
      </p:sp>
      <p:sp>
        <p:nvSpPr>
          <p:cNvPr id="22" name="文本框 21"/>
          <p:cNvSpPr txBox="1"/>
          <p:nvPr/>
        </p:nvSpPr>
        <p:spPr>
          <a:xfrm>
            <a:off x="0" y="3941597"/>
            <a:ext cx="63817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4319587" y="1919947"/>
            <a:ext cx="63817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圆角矩形 44"/>
          <p:cNvSpPr/>
          <p:nvPr/>
        </p:nvSpPr>
        <p:spPr>
          <a:xfrm>
            <a:off x="2394632" y="4364914"/>
            <a:ext cx="7788923" cy="821398"/>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离页连接符 35"/>
          <p:cNvSpPr/>
          <p:nvPr/>
        </p:nvSpPr>
        <p:spPr>
          <a:xfrm>
            <a:off x="4457517" y="3721595"/>
            <a:ext cx="501506" cy="547626"/>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880148" y="3765766"/>
            <a:ext cx="2061688" cy="4541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输出文件</a:t>
            </a:r>
          </a:p>
        </p:txBody>
      </p:sp>
      <p:sp>
        <p:nvSpPr>
          <p:cNvPr id="38" name="矩形 37"/>
          <p:cNvSpPr/>
          <p:nvPr/>
        </p:nvSpPr>
        <p:spPr>
          <a:xfrm>
            <a:off x="2394632" y="4599173"/>
            <a:ext cx="7894389" cy="369332"/>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右击下方的</a:t>
            </a:r>
            <a:r>
              <a:rPr lang="en-US" altLang="zh-CN" sz="1800" dirty="0" err="1">
                <a:latin typeface="微软雅黑" panose="020B0503020204020204" pitchFamily="34" charset="-122"/>
                <a:ea typeface="微软雅黑" panose="020B0503020204020204" pitchFamily="34" charset="-122"/>
              </a:rPr>
              <a:t>taxi_exe</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名称</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，选择生成，获得</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msi</a:t>
            </a:r>
            <a:r>
              <a:rPr lang="zh-CN" altLang="en-US" sz="1800" dirty="0">
                <a:latin typeface="微软雅黑" panose="020B0503020204020204" pitchFamily="34" charset="-122"/>
                <a:ea typeface="微软雅黑" panose="020B0503020204020204" pitchFamily="34" charset="-122"/>
              </a:rPr>
              <a:t>后缀的</a:t>
            </a:r>
            <a:r>
              <a:rPr lang="en-US" altLang="zh-CN" sz="1800" dirty="0">
                <a:latin typeface="微软雅黑" panose="020B0503020204020204" pitchFamily="34" charset="-122"/>
                <a:ea typeface="微软雅黑" panose="020B0503020204020204" pitchFamily="34" charset="-122"/>
              </a:rPr>
              <a:t>windows</a:t>
            </a:r>
            <a:r>
              <a:rPr lang="zh-CN" altLang="en-US" sz="1800" dirty="0">
                <a:latin typeface="微软雅黑" panose="020B0503020204020204" pitchFamily="34" charset="-122"/>
                <a:ea typeface="微软雅黑" panose="020B0503020204020204" pitchFamily="34" charset="-122"/>
              </a:rPr>
              <a:t>下的安装包</a:t>
            </a:r>
          </a:p>
        </p:txBody>
      </p:sp>
      <p:sp>
        <p:nvSpPr>
          <p:cNvPr id="39" name="文本框 38"/>
          <p:cNvSpPr txBox="1"/>
          <p:nvPr/>
        </p:nvSpPr>
        <p:spPr>
          <a:xfrm>
            <a:off x="4389182" y="3773851"/>
            <a:ext cx="63817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376" y="903998"/>
            <a:ext cx="4444587"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04.</a:t>
            </a:r>
            <a:r>
              <a:rPr lang="zh-CN" altLang="en-US" sz="2000" b="1" spc="600" dirty="0">
                <a:solidFill>
                  <a:srgbClr val="0070C0"/>
                </a:solidFill>
                <a:latin typeface="微软雅黑" panose="020B0503020204020204" pitchFamily="34" charset="-122"/>
                <a:ea typeface="微软雅黑" panose="020B0503020204020204" pitchFamily="34" charset="-122"/>
              </a:rPr>
              <a:t> </a:t>
            </a:r>
            <a:r>
              <a:rPr lang="en-US" altLang="zh-CN" sz="2000" b="1" spc="600" dirty="0">
                <a:solidFill>
                  <a:srgbClr val="0070C0"/>
                </a:solidFill>
                <a:latin typeface="微软雅黑" panose="020B0503020204020204" pitchFamily="34" charset="-122"/>
                <a:ea typeface="微软雅黑" panose="020B0503020204020204" pitchFamily="34" charset="-122"/>
              </a:rPr>
              <a:t>exe</a:t>
            </a:r>
            <a:r>
              <a:rPr lang="zh-CN" altLang="en-US" sz="2000" b="1" spc="600" dirty="0">
                <a:solidFill>
                  <a:srgbClr val="0070C0"/>
                </a:solidFill>
                <a:latin typeface="微软雅黑" panose="020B0503020204020204" pitchFamily="34" charset="-122"/>
                <a:ea typeface="微软雅黑" panose="020B0503020204020204" pitchFamily="34" charset="-122"/>
              </a:rPr>
              <a:t>文件打包</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138971" y="1380408"/>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p:cNvSpPr txBox="1"/>
          <p:nvPr/>
        </p:nvSpPr>
        <p:spPr>
          <a:xfrm>
            <a:off x="3370527" y="1322669"/>
            <a:ext cx="5450945"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3.4.2</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安装并运行</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taxi_exe.msi</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圆角矩形 44"/>
          <p:cNvSpPr/>
          <p:nvPr/>
        </p:nvSpPr>
        <p:spPr>
          <a:xfrm>
            <a:off x="2325037" y="2511010"/>
            <a:ext cx="7788923" cy="821398"/>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离页连接符 18"/>
          <p:cNvSpPr/>
          <p:nvPr/>
        </p:nvSpPr>
        <p:spPr>
          <a:xfrm>
            <a:off x="4387922" y="1867691"/>
            <a:ext cx="501506" cy="547626"/>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810553" y="1911862"/>
            <a:ext cx="2061688" cy="4541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安装</a:t>
            </a:r>
          </a:p>
        </p:txBody>
      </p:sp>
      <p:sp>
        <p:nvSpPr>
          <p:cNvPr id="21" name="矩形 20"/>
          <p:cNvSpPr/>
          <p:nvPr/>
        </p:nvSpPr>
        <p:spPr>
          <a:xfrm>
            <a:off x="2651186" y="2745269"/>
            <a:ext cx="7568240" cy="369332"/>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双击</a:t>
            </a: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taxi_exe.msi</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，选择合适路径进行安装。</a:t>
            </a:r>
            <a:endParaRPr lang="zh-CN" altLang="en-US" sz="18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0" y="3941597"/>
            <a:ext cx="63817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4319587" y="1919947"/>
            <a:ext cx="63817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圆角矩形 44"/>
          <p:cNvSpPr/>
          <p:nvPr/>
        </p:nvSpPr>
        <p:spPr>
          <a:xfrm>
            <a:off x="2371628" y="4424105"/>
            <a:ext cx="7788923" cy="1177313"/>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离页连接符 35"/>
          <p:cNvSpPr/>
          <p:nvPr/>
        </p:nvSpPr>
        <p:spPr>
          <a:xfrm>
            <a:off x="4457517" y="3721595"/>
            <a:ext cx="501506" cy="547626"/>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880148" y="3765766"/>
            <a:ext cx="2061688" cy="4541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运行</a:t>
            </a:r>
          </a:p>
        </p:txBody>
      </p:sp>
      <p:sp>
        <p:nvSpPr>
          <p:cNvPr id="38" name="矩形 37"/>
          <p:cNvSpPr/>
          <p:nvPr/>
        </p:nvSpPr>
        <p:spPr>
          <a:xfrm>
            <a:off x="2720781" y="4599173"/>
            <a:ext cx="7568240" cy="874407"/>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桌面会生成一个快捷方式，点击即可运行，或者打开安装路径，双击对应的</a:t>
            </a:r>
            <a:r>
              <a:rPr lang="en-US" altLang="zh-CN" sz="1800" dirty="0">
                <a:latin typeface="微软雅黑" panose="020B0503020204020204" pitchFamily="34" charset="-122"/>
                <a:ea typeface="微软雅黑" panose="020B0503020204020204" pitchFamily="34" charset="-122"/>
              </a:rPr>
              <a:t>exe</a:t>
            </a:r>
            <a:r>
              <a:rPr lang="zh-CN" altLang="en-US" sz="1800" dirty="0">
                <a:latin typeface="微软雅黑" panose="020B0503020204020204" pitchFamily="34" charset="-122"/>
                <a:ea typeface="微软雅黑" panose="020B0503020204020204" pitchFamily="34" charset="-122"/>
              </a:rPr>
              <a:t>文件也可以运行。</a:t>
            </a:r>
          </a:p>
        </p:txBody>
      </p:sp>
      <p:sp>
        <p:nvSpPr>
          <p:cNvPr id="39" name="文本框 38"/>
          <p:cNvSpPr txBox="1"/>
          <p:nvPr/>
        </p:nvSpPr>
        <p:spPr>
          <a:xfrm>
            <a:off x="4389182" y="3773851"/>
            <a:ext cx="63817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376" y="903998"/>
            <a:ext cx="4444587"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04.</a:t>
            </a:r>
            <a:r>
              <a:rPr lang="zh-CN" altLang="en-US" sz="2000" b="1" spc="600" dirty="0">
                <a:solidFill>
                  <a:srgbClr val="0070C0"/>
                </a:solidFill>
                <a:latin typeface="微软雅黑" panose="020B0503020204020204" pitchFamily="34" charset="-122"/>
                <a:ea typeface="微软雅黑" panose="020B0503020204020204" pitchFamily="34" charset="-122"/>
              </a:rPr>
              <a:t> </a:t>
            </a:r>
            <a:r>
              <a:rPr lang="en-US" altLang="zh-CN" sz="2000" b="1" spc="600" dirty="0">
                <a:solidFill>
                  <a:srgbClr val="0070C0"/>
                </a:solidFill>
                <a:latin typeface="微软雅黑" panose="020B0503020204020204" pitchFamily="34" charset="-122"/>
                <a:ea typeface="微软雅黑" panose="020B0503020204020204" pitchFamily="34" charset="-122"/>
              </a:rPr>
              <a:t>exe</a:t>
            </a:r>
            <a:r>
              <a:rPr lang="zh-CN" altLang="en-US" sz="2000" b="1" spc="600" dirty="0">
                <a:solidFill>
                  <a:srgbClr val="0070C0"/>
                </a:solidFill>
                <a:latin typeface="微软雅黑" panose="020B0503020204020204" pitchFamily="34" charset="-122"/>
                <a:ea typeface="微软雅黑" panose="020B0503020204020204" pitchFamily="34" charset="-122"/>
              </a:rPr>
              <a:t>文件打包</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138971" y="1380408"/>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p:cNvSpPr txBox="1"/>
          <p:nvPr/>
        </p:nvSpPr>
        <p:spPr>
          <a:xfrm>
            <a:off x="3370527" y="1322669"/>
            <a:ext cx="5450945"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3.4.3</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运行图例</a:t>
            </a:r>
          </a:p>
        </p:txBody>
      </p:sp>
      <p:sp>
        <p:nvSpPr>
          <p:cNvPr id="22" name="文本框 21"/>
          <p:cNvSpPr txBox="1"/>
          <p:nvPr/>
        </p:nvSpPr>
        <p:spPr>
          <a:xfrm>
            <a:off x="0" y="3941597"/>
            <a:ext cx="63817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r="50267"/>
          <a:stretch>
            <a:fillRect/>
          </a:stretch>
        </p:blipFill>
        <p:spPr>
          <a:xfrm>
            <a:off x="7715336" y="2656935"/>
            <a:ext cx="3561317" cy="3819431"/>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347" y="3098889"/>
            <a:ext cx="5023539" cy="3274932"/>
          </a:xfrm>
          <a:prstGeom prst="rect">
            <a:avLst/>
          </a:prstGeom>
        </p:spPr>
      </p:pic>
      <p:sp>
        <p:nvSpPr>
          <p:cNvPr id="12" name="文本框 11"/>
          <p:cNvSpPr txBox="1"/>
          <p:nvPr/>
        </p:nvSpPr>
        <p:spPr>
          <a:xfrm>
            <a:off x="1926566" y="2199980"/>
            <a:ext cx="2800710" cy="384721"/>
          </a:xfrm>
          <a:prstGeom prst="rect">
            <a:avLst/>
          </a:prstGeom>
          <a:noFill/>
        </p:spPr>
        <p:txBody>
          <a:bodyPr wrap="square" rtlCol="0">
            <a:spAutoFit/>
          </a:bodyPr>
          <a:lstStyle/>
          <a:p>
            <a:pPr algn="ctr"/>
            <a:r>
              <a:rPr lang="zh-CN" altLang="en-US" b="1" dirty="0"/>
              <a:t>双击安装路径</a:t>
            </a:r>
            <a:r>
              <a:rPr lang="en-US" altLang="zh-CN" b="1" dirty="0"/>
              <a:t>exe</a:t>
            </a:r>
            <a:r>
              <a:rPr lang="zh-CN" altLang="en-US" b="1" dirty="0"/>
              <a:t>文件</a:t>
            </a:r>
          </a:p>
        </p:txBody>
      </p:sp>
      <p:sp>
        <p:nvSpPr>
          <p:cNvPr id="24" name="文本框 23"/>
          <p:cNvSpPr txBox="1"/>
          <p:nvPr/>
        </p:nvSpPr>
        <p:spPr>
          <a:xfrm>
            <a:off x="8095639" y="2078366"/>
            <a:ext cx="2800710" cy="384721"/>
          </a:xfrm>
          <a:prstGeom prst="rect">
            <a:avLst/>
          </a:prstGeom>
          <a:noFill/>
        </p:spPr>
        <p:txBody>
          <a:bodyPr wrap="square" rtlCol="0">
            <a:spAutoFit/>
          </a:bodyPr>
          <a:lstStyle/>
          <a:p>
            <a:pPr algn="ctr"/>
            <a:r>
              <a:rPr lang="zh-CN" altLang="en-US" b="1" dirty="0"/>
              <a:t>成功运行</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08376" y="903998"/>
            <a:ext cx="6549636"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05.</a:t>
            </a:r>
            <a:r>
              <a:rPr lang="zh-CN" altLang="en-US" sz="2000" b="1" spc="600" dirty="0">
                <a:solidFill>
                  <a:srgbClr val="0070C0"/>
                </a:solidFill>
                <a:latin typeface="微软雅黑" panose="020B0503020204020204" pitchFamily="34" charset="-122"/>
                <a:ea typeface="微软雅黑" panose="020B0503020204020204" pitchFamily="34" charset="-122"/>
              </a:rPr>
              <a:t> 可视化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11810" y="1477010"/>
            <a:ext cx="4064000" cy="1260475"/>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主界面制作：</a:t>
            </a:r>
            <a:endParaRPr lang="zh-CN" altLang="en-US" dirty="0">
              <a:latin typeface="微软雅黑" panose="020B0503020204020204" pitchFamily="34" charset="-122"/>
              <a:ea typeface="微软雅黑" panose="020B0503020204020204" pitchFamily="34" charset="-122"/>
            </a:endParaRPr>
          </a:p>
          <a:p>
            <a:pPr indent="457200"/>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mn-ea"/>
              </a:rPr>
              <a:t>调用高德地图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sym typeface="+mn-ea"/>
              </a:rPr>
              <a:t>JS API 2.0</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mn-ea"/>
              </a:rPr>
              <a:t>，展示出世界地图，中心点定义为天安门广场</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p>
        </p:txBody>
      </p:sp>
      <p:pic>
        <p:nvPicPr>
          <p:cNvPr id="4" name="图片 3"/>
          <p:cNvPicPr>
            <a:picLocks noChangeAspect="1"/>
          </p:cNvPicPr>
          <p:nvPr>
            <p:custDataLst>
              <p:tags r:id="rId2"/>
            </p:custDataLst>
          </p:nvPr>
        </p:nvPicPr>
        <p:blipFill>
          <a:blip r:embed="rId6"/>
          <a:stretch>
            <a:fillRect/>
          </a:stretch>
        </p:blipFill>
        <p:spPr>
          <a:xfrm>
            <a:off x="930275" y="3091180"/>
            <a:ext cx="3409950" cy="3307080"/>
          </a:xfrm>
          <a:prstGeom prst="rect">
            <a:avLst/>
          </a:prstGeom>
        </p:spPr>
      </p:pic>
      <p:sp>
        <p:nvSpPr>
          <p:cNvPr id="5" name="文本框 4"/>
          <p:cNvSpPr txBox="1"/>
          <p:nvPr/>
        </p:nvSpPr>
        <p:spPr>
          <a:xfrm>
            <a:off x="5794375" y="1477010"/>
            <a:ext cx="4064000" cy="1260475"/>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左上角功能选择制作：</a:t>
            </a:r>
          </a:p>
          <a:p>
            <a:pPr indent="457200"/>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制作一个地图容器，包括这些选项，并在选择每个选项后在另外显示输入界面。</a:t>
            </a:r>
          </a:p>
        </p:txBody>
      </p:sp>
      <p:pic>
        <p:nvPicPr>
          <p:cNvPr id="6" name="图片 5"/>
          <p:cNvPicPr>
            <a:picLocks noChangeAspect="1"/>
          </p:cNvPicPr>
          <p:nvPr>
            <p:custDataLst>
              <p:tags r:id="rId3"/>
            </p:custDataLst>
          </p:nvPr>
        </p:nvPicPr>
        <p:blipFill>
          <a:blip r:embed="rId7"/>
          <a:stretch>
            <a:fillRect/>
          </a:stretch>
        </p:blipFill>
        <p:spPr>
          <a:xfrm>
            <a:off x="5362575" y="2737485"/>
            <a:ext cx="5219700" cy="1656080"/>
          </a:xfrm>
          <a:prstGeom prst="rect">
            <a:avLst/>
          </a:prstGeom>
        </p:spPr>
      </p:pic>
      <p:pic>
        <p:nvPicPr>
          <p:cNvPr id="7" name="图片 6"/>
          <p:cNvPicPr>
            <a:picLocks noChangeAspect="1"/>
          </p:cNvPicPr>
          <p:nvPr>
            <p:custDataLst>
              <p:tags r:id="rId4"/>
            </p:custDataLst>
          </p:nvPr>
        </p:nvPicPr>
        <p:blipFill>
          <a:blip r:embed="rId8"/>
          <a:stretch>
            <a:fillRect/>
          </a:stretch>
        </p:blipFill>
        <p:spPr>
          <a:xfrm>
            <a:off x="5120005" y="4465955"/>
            <a:ext cx="6158865" cy="21577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376" y="903998"/>
            <a:ext cx="6549636"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05.</a:t>
            </a:r>
            <a:r>
              <a:rPr lang="zh-CN" altLang="en-US" sz="2000" b="1" spc="600" dirty="0">
                <a:solidFill>
                  <a:srgbClr val="0070C0"/>
                </a:solidFill>
                <a:latin typeface="微软雅黑" panose="020B0503020204020204" pitchFamily="34" charset="-122"/>
                <a:ea typeface="微软雅黑" panose="020B0503020204020204" pitchFamily="34" charset="-122"/>
              </a:rPr>
              <a:t> 可视化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202232" y="169095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p:cNvSpPr txBox="1"/>
          <p:nvPr/>
        </p:nvSpPr>
        <p:spPr>
          <a:xfrm>
            <a:off x="919147" y="1381614"/>
            <a:ext cx="3605077"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3.5.1 F1&amp;F2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车辆轨迹点可视化</a:t>
            </a:r>
          </a:p>
        </p:txBody>
      </p:sp>
      <p:grpSp>
        <p:nvGrpSpPr>
          <p:cNvPr id="11" name="组合 10"/>
          <p:cNvGrpSpPr/>
          <p:nvPr/>
        </p:nvGrpSpPr>
        <p:grpSpPr>
          <a:xfrm>
            <a:off x="918612" y="4753306"/>
            <a:ext cx="8556093" cy="1613839"/>
            <a:chOff x="1339492" y="1216904"/>
            <a:chExt cx="8801566" cy="1368000"/>
          </a:xfrm>
        </p:grpSpPr>
        <p:sp>
          <p:nvSpPr>
            <p:cNvPr id="12" name="圆角矩形 44"/>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离页连接符 12"/>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159277" y="1520432"/>
              <a:ext cx="3007007" cy="8512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海量点标记类</a:t>
              </a:r>
              <a:r>
                <a:rPr lang="en-US" altLang="zh-CN" sz="2000" spc="300" dirty="0">
                  <a:solidFill>
                    <a:srgbClr val="0070C0"/>
                  </a:solidFill>
                  <a:latin typeface="微软雅黑" panose="020B0503020204020204" pitchFamily="34" charset="-122"/>
                  <a:ea typeface="微软雅黑" panose="020B0503020204020204" pitchFamily="34" charset="-122"/>
                </a:rPr>
                <a:t>—</a:t>
              </a:r>
              <a:r>
                <a:rPr lang="en-US" altLang="zh-CN" sz="2000" spc="300" dirty="0" err="1">
                  <a:solidFill>
                    <a:srgbClr val="0070C0"/>
                  </a:solidFill>
                  <a:latin typeface="微软雅黑" panose="020B0503020204020204" pitchFamily="34" charset="-122"/>
                  <a:ea typeface="微软雅黑" panose="020B0503020204020204" pitchFamily="34" charset="-122"/>
                </a:rPr>
                <a:t>AMap.MassMarks</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15" name="矩形 14"/>
            <p:cNvSpPr/>
            <p:nvPr/>
          </p:nvSpPr>
          <p:spPr>
            <a:xfrm>
              <a:off x="5479829" y="1386045"/>
              <a:ext cx="4389625" cy="1017481"/>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接收两个参数，一个是数组形式的海量点数据集，另一个是海量点的样式设置参数。再用</a:t>
              </a:r>
              <a:r>
                <a:rPr lang="en-US" altLang="zh-CN" sz="1800" dirty="0" err="1">
                  <a:latin typeface="微软雅黑" panose="020B0503020204020204" pitchFamily="34" charset="-122"/>
                  <a:ea typeface="微软雅黑" panose="020B0503020204020204" pitchFamily="34" charset="-122"/>
                </a:rPr>
                <a:t>massMarks.setMap</a:t>
              </a:r>
              <a:r>
                <a:rPr lang="en-US" altLang="zh-CN" sz="1800" dirty="0">
                  <a:latin typeface="微软雅黑" panose="020B0503020204020204" pitchFamily="34" charset="-122"/>
                  <a:ea typeface="微软雅黑" panose="020B0503020204020204" pitchFamily="34" charset="-122"/>
                </a:rPr>
                <a:t>(map)</a:t>
              </a:r>
              <a:r>
                <a:rPr lang="zh-CN" altLang="en-US" sz="1800" dirty="0">
                  <a:latin typeface="微软雅黑" panose="020B0503020204020204" pitchFamily="34" charset="-122"/>
                  <a:ea typeface="微软雅黑" panose="020B0503020204020204" pitchFamily="34" charset="-122"/>
                </a:rPr>
                <a:t>函数将点标记添加到地图对象</a:t>
              </a:r>
              <a:r>
                <a:rPr lang="en-US" altLang="zh-CN" sz="1800" dirty="0">
                  <a:latin typeface="微软雅黑" panose="020B0503020204020204" pitchFamily="34" charset="-122"/>
                  <a:ea typeface="微软雅黑" panose="020B0503020204020204" pitchFamily="34" charset="-122"/>
                </a:rPr>
                <a:t>map</a:t>
              </a:r>
              <a:r>
                <a:rPr lang="zh-CN" altLang="en-US" sz="1800" dirty="0">
                  <a:latin typeface="微软雅黑" panose="020B0503020204020204" pitchFamily="34" charset="-122"/>
                  <a:ea typeface="微软雅黑" panose="020B0503020204020204" pitchFamily="34" charset="-122"/>
                </a:rPr>
                <a:t>。</a:t>
              </a:r>
            </a:p>
          </p:txBody>
        </p:sp>
        <p:sp>
          <p:nvSpPr>
            <p:cNvPr id="16" name="文本框 15"/>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18612" y="2027314"/>
            <a:ext cx="8556093" cy="1078772"/>
            <a:chOff x="1339492" y="1216904"/>
            <a:chExt cx="8801566" cy="1368000"/>
          </a:xfrm>
        </p:grpSpPr>
        <p:sp>
          <p:nvSpPr>
            <p:cNvPr id="18" name="圆角矩形 44"/>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离页连接符 18"/>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159277" y="1700847"/>
              <a:ext cx="2120838" cy="57587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海量数据格式转换</a:t>
              </a:r>
            </a:p>
          </p:txBody>
        </p:sp>
        <p:sp>
          <p:nvSpPr>
            <p:cNvPr id="21" name="矩形 20"/>
            <p:cNvSpPr/>
            <p:nvPr/>
          </p:nvSpPr>
          <p:spPr>
            <a:xfrm>
              <a:off x="5479828" y="1535159"/>
              <a:ext cx="3833804" cy="819618"/>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通过文件操作将海量点数据转变为数组元素的形式；</a:t>
              </a:r>
            </a:p>
          </p:txBody>
        </p:sp>
        <p:sp>
          <p:nvSpPr>
            <p:cNvPr id="22" name="文本框 21"/>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918612" y="3390662"/>
            <a:ext cx="8618098" cy="1095773"/>
            <a:chOff x="1339492" y="1216904"/>
            <a:chExt cx="8865350" cy="1389559"/>
          </a:xfrm>
        </p:grpSpPr>
        <p:sp>
          <p:nvSpPr>
            <p:cNvPr id="24" name="圆角矩形 44"/>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离页连接符 24"/>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159277" y="1475284"/>
              <a:ext cx="2526892" cy="9478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HTML</a:t>
              </a:r>
              <a:r>
                <a:rPr lang="zh-CN" altLang="en-US" sz="2000" spc="300" dirty="0">
                  <a:solidFill>
                    <a:srgbClr val="0070C0"/>
                  </a:solidFill>
                  <a:latin typeface="微软雅黑" panose="020B0503020204020204" pitchFamily="34" charset="-122"/>
                  <a:ea typeface="微软雅黑" panose="020B0503020204020204" pitchFamily="34" charset="-122"/>
                </a:rPr>
                <a:t>读取本地文本文件</a:t>
              </a:r>
            </a:p>
          </p:txBody>
        </p:sp>
        <p:sp>
          <p:nvSpPr>
            <p:cNvPr id="27" name="矩形 26"/>
            <p:cNvSpPr/>
            <p:nvPr/>
          </p:nvSpPr>
          <p:spPr>
            <a:xfrm>
              <a:off x="5479828" y="1435580"/>
              <a:ext cx="4725014" cy="1170883"/>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使用回调函数</a:t>
              </a:r>
              <a:r>
                <a:rPr lang="en-US" altLang="zh-CN" sz="1800" dirty="0">
                  <a:latin typeface="微软雅黑" panose="020B0503020204020204" pitchFamily="34" charset="-122"/>
                  <a:ea typeface="微软雅黑" panose="020B0503020204020204" pitchFamily="34" charset="-122"/>
                </a:rPr>
                <a:t>function </a:t>
              </a:r>
              <a:r>
                <a:rPr lang="en-US" altLang="zh-CN" sz="1800" dirty="0" err="1">
                  <a:latin typeface="微软雅黑" panose="020B0503020204020204" pitchFamily="34" charset="-122"/>
                  <a:ea typeface="微软雅黑" panose="020B0503020204020204" pitchFamily="34" charset="-122"/>
                </a:rPr>
                <a:t>loadScript</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src</a:t>
              </a:r>
              <a:r>
                <a:rPr lang="en-US" altLang="zh-CN" sz="1800" dirty="0">
                  <a:latin typeface="微软雅黑" panose="020B0503020204020204" pitchFamily="34" charset="-122"/>
                  <a:ea typeface="微软雅黑" panose="020B0503020204020204" pitchFamily="34" charset="-122"/>
                </a:rPr>
                <a:t>, callback)</a:t>
              </a:r>
              <a:r>
                <a:rPr lang="zh-CN" altLang="en-US" sz="1800" dirty="0">
                  <a:latin typeface="微软雅黑" panose="020B0503020204020204" pitchFamily="34" charset="-122"/>
                  <a:ea typeface="微软雅黑" panose="020B0503020204020204" pitchFamily="34" charset="-122"/>
                </a:rPr>
                <a:t>，读取存放数据的文本文件，用于动态加载</a:t>
              </a:r>
              <a:r>
                <a:rPr lang="en-US" altLang="zh-CN" sz="1800" dirty="0">
                  <a:latin typeface="微软雅黑" panose="020B0503020204020204" pitchFamily="34" charset="-122"/>
                  <a:ea typeface="微软雅黑" panose="020B0503020204020204" pitchFamily="34" charset="-122"/>
                </a:rPr>
                <a:t>JavaScript</a:t>
              </a:r>
              <a:r>
                <a:rPr lang="zh-CN" altLang="en-US" sz="1800" dirty="0">
                  <a:latin typeface="微软雅黑" panose="020B0503020204020204" pitchFamily="34" charset="-122"/>
                  <a:ea typeface="微软雅黑" panose="020B0503020204020204" pitchFamily="34" charset="-122"/>
                </a:rPr>
                <a:t>脚本文件；</a:t>
              </a:r>
            </a:p>
          </p:txBody>
        </p:sp>
        <p:sp>
          <p:nvSpPr>
            <p:cNvPr id="28" name="文本框 27"/>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25752" y="1342346"/>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96435" y="954728"/>
            <a:ext cx="3982602" cy="373930"/>
          </a:xfrm>
          <a:prstGeom prst="rect">
            <a:avLst/>
          </a:prstGeom>
          <a:noFill/>
        </p:spPr>
        <p:txBody>
          <a:bodyPr wrap="square" lIns="0" tIns="47997" rIns="0" bIns="47997" rtlCol="0">
            <a:spAutoFit/>
          </a:bodyPr>
          <a:lstStyle/>
          <a:p>
            <a:pPr marL="285750" indent="-285750" algn="ctr">
              <a:buFont typeface="Arial" panose="020B0604020202020204" pitchFamily="34" charset="0"/>
              <a:buChar char="•"/>
            </a:pP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车辆轨迹可视化功能的实现</a:t>
            </a:r>
          </a:p>
        </p:txBody>
      </p:sp>
      <p:sp>
        <p:nvSpPr>
          <p:cNvPr id="18" name="矩形 17"/>
          <p:cNvSpPr/>
          <p:nvPr/>
        </p:nvSpPr>
        <p:spPr>
          <a:xfrm>
            <a:off x="1019838" y="1431897"/>
            <a:ext cx="4246042" cy="531239"/>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Function1</a:t>
            </a:r>
            <a:r>
              <a:rPr lang="zh-CN" altLang="en-US" sz="2000" spc="300" dirty="0">
                <a:solidFill>
                  <a:srgbClr val="0070C0"/>
                </a:solidFill>
                <a:latin typeface="微软雅黑" panose="020B0503020204020204" pitchFamily="34" charset="-122"/>
                <a:ea typeface="微软雅黑" panose="020B0503020204020204" pitchFamily="34" charset="-122"/>
              </a:rPr>
              <a:t>：显示所有出租车的轨迹</a:t>
            </a:r>
          </a:p>
        </p:txBody>
      </p:sp>
      <p:sp>
        <p:nvSpPr>
          <p:cNvPr id="31" name="矩形 30"/>
          <p:cNvSpPr/>
          <p:nvPr/>
        </p:nvSpPr>
        <p:spPr>
          <a:xfrm>
            <a:off x="6324398" y="1431897"/>
            <a:ext cx="4248150" cy="531239"/>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Function2</a:t>
            </a:r>
            <a:r>
              <a:rPr lang="zh-CN" altLang="en-US" sz="2000" spc="300" dirty="0">
                <a:solidFill>
                  <a:srgbClr val="0070C0"/>
                </a:solidFill>
                <a:latin typeface="微软雅黑" panose="020B0503020204020204" pitchFamily="34" charset="-122"/>
                <a:ea typeface="微软雅黑" panose="020B0503020204020204" pitchFamily="34" charset="-122"/>
              </a:rPr>
              <a:t>：通过输入序号选择某部出租车在地图显示轨迹</a:t>
            </a:r>
          </a:p>
        </p:txBody>
      </p:sp>
      <p:pic>
        <p:nvPicPr>
          <p:cNvPr id="35" name="图片 34"/>
          <p:cNvPicPr>
            <a:picLocks noChangeAspect="1"/>
          </p:cNvPicPr>
          <p:nvPr/>
        </p:nvPicPr>
        <p:blipFill rotWithShape="1">
          <a:blip r:embed="rId2"/>
          <a:srcRect t="8957"/>
          <a:stretch>
            <a:fillRect/>
          </a:stretch>
        </p:blipFill>
        <p:spPr>
          <a:xfrm>
            <a:off x="6324398" y="2052685"/>
            <a:ext cx="4248150" cy="2110883"/>
          </a:xfrm>
          <a:prstGeom prst="rect">
            <a:avLst/>
          </a:prstGeom>
        </p:spPr>
      </p:pic>
      <p:pic>
        <p:nvPicPr>
          <p:cNvPr id="37" name="图片 36"/>
          <p:cNvPicPr>
            <a:picLocks noChangeAspect="1"/>
          </p:cNvPicPr>
          <p:nvPr/>
        </p:nvPicPr>
        <p:blipFill>
          <a:blip r:embed="rId3"/>
          <a:stretch>
            <a:fillRect/>
          </a:stretch>
        </p:blipFill>
        <p:spPr>
          <a:xfrm>
            <a:off x="1023053" y="2052686"/>
            <a:ext cx="4248149" cy="2110882"/>
          </a:xfrm>
          <a:prstGeom prst="rect">
            <a:avLst/>
          </a:prstGeom>
        </p:spPr>
      </p:pic>
      <p:sp>
        <p:nvSpPr>
          <p:cNvPr id="38" name="文本框 37"/>
          <p:cNvSpPr txBox="1"/>
          <p:nvPr/>
        </p:nvSpPr>
        <p:spPr>
          <a:xfrm>
            <a:off x="1019838" y="4228729"/>
            <a:ext cx="4248149" cy="969496"/>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方法：通过循环读取本地文本文件进行加载，依次从第一辆车开始坐标打点。</a:t>
            </a:r>
          </a:p>
        </p:txBody>
      </p:sp>
      <p:sp>
        <p:nvSpPr>
          <p:cNvPr id="39" name="文本框 38"/>
          <p:cNvSpPr txBox="1"/>
          <p:nvPr/>
        </p:nvSpPr>
        <p:spPr>
          <a:xfrm>
            <a:off x="6324399" y="4228729"/>
            <a:ext cx="4248149" cy="1554272"/>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方法：使用字符串拼接的方式来构造本地文本文件的路径，然后使用 </a:t>
            </a:r>
            <a:r>
              <a:rPr lang="en-US" altLang="zh-CN" dirty="0">
                <a:latin typeface="微软雅黑" panose="020B0503020204020204" pitchFamily="34" charset="-122"/>
                <a:ea typeface="微软雅黑" panose="020B0503020204020204" pitchFamily="34" charset="-122"/>
              </a:rPr>
              <a:t>JavaScript </a:t>
            </a:r>
            <a:r>
              <a:rPr lang="zh-CN" altLang="en-US" dirty="0">
                <a:latin typeface="微软雅黑" panose="020B0503020204020204" pitchFamily="34" charset="-122"/>
                <a:ea typeface="微软雅黑" panose="020B0503020204020204" pitchFamily="34" charset="-122"/>
              </a:rPr>
              <a:t>动态加载脚本。下一次输入序号时，先将地图上的标记清空，再重复上一步骤。</a:t>
            </a:r>
          </a:p>
        </p:txBody>
      </p:sp>
      <p:sp>
        <p:nvSpPr>
          <p:cNvPr id="40" name="矩形 39"/>
          <p:cNvSpPr/>
          <p:nvPr/>
        </p:nvSpPr>
        <p:spPr>
          <a:xfrm>
            <a:off x="1019838" y="5903272"/>
            <a:ext cx="3800270" cy="695321"/>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Function3</a:t>
            </a:r>
            <a:r>
              <a:rPr lang="zh-CN" altLang="en-US" sz="2000" spc="300" dirty="0">
                <a:solidFill>
                  <a:srgbClr val="0070C0"/>
                </a:solidFill>
                <a:latin typeface="微软雅黑" panose="020B0503020204020204" pitchFamily="34" charset="-122"/>
                <a:ea typeface="微软雅黑" panose="020B0503020204020204" pitchFamily="34" charset="-122"/>
              </a:rPr>
              <a:t>：地图缩放功能</a:t>
            </a:r>
          </a:p>
        </p:txBody>
      </p:sp>
      <p:sp>
        <p:nvSpPr>
          <p:cNvPr id="42" name="文本框 41"/>
          <p:cNvSpPr txBox="1"/>
          <p:nvPr/>
        </p:nvSpPr>
        <p:spPr>
          <a:xfrm>
            <a:off x="4820108" y="5901044"/>
            <a:ext cx="6248400" cy="677108"/>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地图</a:t>
            </a:r>
            <a:r>
              <a:rPr lang="en-US" altLang="zh-CN" dirty="0">
                <a:latin typeface="微软雅黑" panose="020B0503020204020204" pitchFamily="34" charset="-122"/>
                <a:ea typeface="微软雅黑" panose="020B0503020204020204" pitchFamily="34" charset="-122"/>
              </a:rPr>
              <a:t>JS API</a:t>
            </a:r>
            <a:r>
              <a:rPr lang="zh-CN" altLang="en-US" dirty="0">
                <a:latin typeface="微软雅黑" panose="020B0503020204020204" pitchFamily="34" charset="-122"/>
                <a:ea typeface="微软雅黑" panose="020B0503020204020204" pitchFamily="34" charset="-122"/>
              </a:rPr>
              <a:t>自带此地图缩放功能</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函数原型为：</a:t>
            </a:r>
            <a:r>
              <a:rPr lang="en-US" altLang="zh-CN" dirty="0" err="1">
                <a:latin typeface="微软雅黑" panose="020B0503020204020204" pitchFamily="34" charset="-122"/>
                <a:ea typeface="微软雅黑" panose="020B0503020204020204" pitchFamily="34" charset="-122"/>
              </a:rPr>
              <a:t>opts.zoomEnable</a:t>
            </a:r>
            <a:r>
              <a:rPr lang="en-US" altLang="zh-CN" dirty="0">
                <a:latin typeface="微软雅黑" panose="020B0503020204020204" pitchFamily="34" charset="-122"/>
                <a:ea typeface="微软雅黑" panose="020B0503020204020204" pitchFamily="34" charset="-122"/>
              </a:rPr>
              <a:t> Boolean (default true)</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25752" y="1413863"/>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96435" y="1016043"/>
            <a:ext cx="2658634" cy="373930"/>
          </a:xfrm>
          <a:prstGeom prst="rect">
            <a:avLst/>
          </a:prstGeom>
          <a:noFill/>
        </p:spPr>
        <p:txBody>
          <a:bodyPr wrap="square" lIns="0" tIns="47997" rIns="0" bIns="47997" rtlCol="0">
            <a:spAutoFit/>
          </a:bodyPr>
          <a:lstStyle/>
          <a:p>
            <a:pPr marL="285750" indent="-285750" algn="ctr">
              <a:buFont typeface="Arial" panose="020B0604020202020204" pitchFamily="34" charset="0"/>
              <a:buChar char="•"/>
            </a:pP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代码一览</a:t>
            </a:r>
          </a:p>
        </p:txBody>
      </p:sp>
      <p:sp>
        <p:nvSpPr>
          <p:cNvPr id="5" name="文本框 4"/>
          <p:cNvSpPr txBox="1"/>
          <p:nvPr/>
        </p:nvSpPr>
        <p:spPr>
          <a:xfrm>
            <a:off x="168577" y="1490008"/>
            <a:ext cx="8362950" cy="1938992"/>
          </a:xfrm>
          <a:prstGeom prst="rect">
            <a:avLst/>
          </a:prstGeom>
          <a:solidFill>
            <a:schemeClr val="tx1"/>
          </a:solidFill>
        </p:spPr>
        <p:txBody>
          <a:bodyPr wrap="square" rtlCol="0">
            <a:spAutoFit/>
          </a:bodyPr>
          <a:lstStyle/>
          <a:p>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"input-card"</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h4</a:t>
            </a:r>
            <a:r>
              <a:rPr lang="en-US" altLang="zh-CN" sz="1200" dirty="0">
                <a:solidFill>
                  <a:srgbClr val="808080"/>
                </a:solidFill>
                <a:latin typeface="微软雅黑" panose="020B0503020204020204" pitchFamily="34" charset="-122"/>
                <a:ea typeface="微软雅黑" panose="020B0503020204020204" pitchFamily="34" charset="-122"/>
              </a:rPr>
              <a:t>&gt;</a:t>
            </a:r>
            <a:r>
              <a:rPr lang="zh-CN" altLang="en-US" sz="1200" dirty="0">
                <a:solidFill>
                  <a:srgbClr val="CCCCCC"/>
                </a:solidFill>
                <a:latin typeface="微软雅黑" panose="020B0503020204020204" pitchFamily="34" charset="-122"/>
                <a:ea typeface="微软雅黑" panose="020B0503020204020204" pitchFamily="34" charset="-122"/>
              </a:rPr>
              <a:t>选择轨迹显示方案</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h4</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"input-item"</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&lt;!-- </a:t>
            </a:r>
            <a:r>
              <a:rPr lang="zh-CN" altLang="en-US" sz="1200" dirty="0">
                <a:solidFill>
                  <a:srgbClr val="6A9955"/>
                </a:solidFill>
                <a:latin typeface="微软雅黑" panose="020B0503020204020204" pitchFamily="34" charset="-122"/>
                <a:ea typeface="微软雅黑" panose="020B0503020204020204" pitchFamily="34" charset="-122"/>
              </a:rPr>
              <a:t>显示所有车辆轨迹点 </a:t>
            </a:r>
            <a:r>
              <a:rPr lang="en-US" altLang="zh-CN" sz="1200" dirty="0">
                <a:solidFill>
                  <a:srgbClr val="6A9955"/>
                </a:solidFill>
                <a:latin typeface="微软雅黑" panose="020B0503020204020204" pitchFamily="34" charset="-122"/>
                <a:ea typeface="微软雅黑" panose="020B0503020204020204" pitchFamily="34" charset="-122"/>
              </a:rPr>
              <a:t>--&gt;</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input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type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"button"</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btn</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value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显示所有车辆坐标</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onclick</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showmark</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0</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r>
              <a:rPr lang="en-US" altLang="zh-CN" sz="1200" dirty="0">
                <a:solidFill>
                  <a:srgbClr val="CCCCCC"/>
                </a:solidFill>
                <a:latin typeface="微软雅黑" panose="020B0503020204020204" pitchFamily="34" charset="-122"/>
                <a:ea typeface="微软雅黑" panose="020B0503020204020204" pitchFamily="34" charset="-122"/>
              </a:rPr>
              <a:t>   </a:t>
            </a: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&lt;!-- </a:t>
            </a:r>
            <a:r>
              <a:rPr lang="zh-CN" altLang="en-US" sz="1200" dirty="0">
                <a:solidFill>
                  <a:srgbClr val="6A9955"/>
                </a:solidFill>
                <a:latin typeface="微软雅黑" panose="020B0503020204020204" pitchFamily="34" charset="-122"/>
                <a:ea typeface="微软雅黑" panose="020B0503020204020204" pitchFamily="34" charset="-122"/>
              </a:rPr>
              <a:t>通过输入显示某部车辆轨迹点 </a:t>
            </a:r>
            <a:r>
              <a:rPr lang="en-US" altLang="zh-CN" sz="1200" dirty="0">
                <a:solidFill>
                  <a:srgbClr val="6A9955"/>
                </a:solidFill>
                <a:latin typeface="微软雅黑" panose="020B0503020204020204" pitchFamily="34" charset="-122"/>
                <a:ea typeface="微软雅黑" panose="020B0503020204020204" pitchFamily="34" charset="-122"/>
              </a:rPr>
              <a:t>--&gt;</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input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type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"number"</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id</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taxiIndex</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button</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onclick</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showmark</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document</a:t>
            </a:r>
            <a:r>
              <a:rPr lang="en-US" altLang="zh-CN" sz="1200" dirty="0" err="1">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getElementById</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taxiIndex</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value</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r>
              <a:rPr lang="zh-CN" altLang="en-US" sz="1200" dirty="0">
                <a:solidFill>
                  <a:srgbClr val="CCCCCC"/>
                </a:solidFill>
                <a:latin typeface="微软雅黑" panose="020B0503020204020204" pitchFamily="34" charset="-122"/>
                <a:ea typeface="微软雅黑" panose="020B0503020204020204" pitchFamily="34" charset="-122"/>
              </a:rPr>
              <a:t>显示该车坐标</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button</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8665503" y="2089220"/>
            <a:ext cx="3357919" cy="1225609"/>
          </a:xfrm>
          <a:prstGeom prst="rect">
            <a:avLst/>
          </a:prstGeom>
        </p:spPr>
      </p:pic>
      <p:sp>
        <p:nvSpPr>
          <p:cNvPr id="7" name="文本框 6"/>
          <p:cNvSpPr txBox="1"/>
          <p:nvPr/>
        </p:nvSpPr>
        <p:spPr>
          <a:xfrm>
            <a:off x="8791575" y="1581150"/>
            <a:ext cx="704850"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效果：</a:t>
            </a:r>
          </a:p>
        </p:txBody>
      </p:sp>
      <p:sp>
        <p:nvSpPr>
          <p:cNvPr id="8" name="文本框 7"/>
          <p:cNvSpPr txBox="1"/>
          <p:nvPr/>
        </p:nvSpPr>
        <p:spPr>
          <a:xfrm>
            <a:off x="168577" y="3874477"/>
            <a:ext cx="4314825" cy="1631216"/>
          </a:xfrm>
          <a:prstGeom prst="rect">
            <a:avLst/>
          </a:prstGeom>
          <a:solidFill>
            <a:schemeClr val="tx1"/>
          </a:solidFill>
        </p:spPr>
        <p:txBody>
          <a:bodyPr wrap="square" rtlCol="0">
            <a:spAutoFit/>
          </a:bodyPr>
          <a:lstStyle/>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点击“显示所有车辆轨迹”，传值为</a:t>
            </a:r>
            <a:r>
              <a:rPr lang="en-US" altLang="zh-CN" sz="1600" dirty="0">
                <a:solidFill>
                  <a:srgbClr val="FFFF00"/>
                </a:solidFill>
                <a:latin typeface="微软雅黑" panose="020B0503020204020204" pitchFamily="34" charset="-122"/>
                <a:ea typeface="微软雅黑" panose="020B0503020204020204" pitchFamily="34" charset="-122"/>
              </a:rPr>
              <a:t>0</a:t>
            </a:r>
            <a:r>
              <a:rPr lang="zh-CN" altLang="en-US" sz="1600" dirty="0">
                <a:solidFill>
                  <a:srgbClr val="FFFF00"/>
                </a:solidFill>
                <a:latin typeface="微软雅黑" panose="020B0503020204020204" pitchFamily="34" charset="-122"/>
                <a:ea typeface="微软雅黑" panose="020B0503020204020204" pitchFamily="34" charset="-122"/>
              </a:rPr>
              <a:t>：</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586C0"/>
                </a:solidFill>
                <a:latin typeface="微软雅黑" panose="020B0503020204020204" pitchFamily="34" charset="-122"/>
                <a:ea typeface="微软雅黑" panose="020B0503020204020204" pitchFamily="34" charset="-122"/>
              </a:rPr>
              <a:t>if</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number</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0</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586C0"/>
                </a:solidFill>
                <a:latin typeface="微软雅黑" panose="020B0503020204020204" pitchFamily="34" charset="-122"/>
                <a:ea typeface="微软雅黑" panose="020B0503020204020204" pitchFamily="34" charset="-122"/>
              </a:rPr>
              <a:t>for</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569CD6"/>
                </a:solidFill>
                <a:latin typeface="微软雅黑" panose="020B0503020204020204" pitchFamily="34" charset="-122"/>
                <a:ea typeface="微软雅黑" panose="020B0503020204020204" pitchFamily="34" charset="-122"/>
              </a:rPr>
              <a:t>var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1</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&lt;=</a:t>
            </a:r>
            <a:r>
              <a:rPr lang="en-US" altLang="zh-CN" sz="1200" dirty="0">
                <a:solidFill>
                  <a:srgbClr val="B5CEA8"/>
                </a:solidFill>
                <a:latin typeface="微软雅黑" panose="020B0503020204020204" pitchFamily="34" charset="-122"/>
                <a:ea typeface="微软雅黑" panose="020B0503020204020204" pitchFamily="34" charset="-122"/>
              </a:rPr>
              <a:t>10357</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   </a:t>
            </a:r>
          </a:p>
          <a:p>
            <a:r>
              <a:rPr lang="en-US" altLang="zh-CN" sz="1200" dirty="0">
                <a:solidFill>
                  <a:srgbClr val="6A9955"/>
                </a:solidFill>
                <a:latin typeface="微软雅黑" panose="020B0503020204020204" pitchFamily="34" charset="-122"/>
                <a:ea typeface="微软雅黑" panose="020B0503020204020204" pitchFamily="34" charset="-122"/>
              </a:rPr>
              <a:t>    //</a:t>
            </a:r>
            <a:r>
              <a:rPr lang="zh-CN" altLang="en-US" sz="1200" dirty="0">
                <a:solidFill>
                  <a:srgbClr val="6A9955"/>
                </a:solidFill>
                <a:latin typeface="微软雅黑" panose="020B0503020204020204" pitchFamily="34" charset="-122"/>
                <a:ea typeface="微软雅黑" panose="020B0503020204020204" pitchFamily="34" charset="-122"/>
              </a:rPr>
              <a:t>字符拼接获取文件路径</a:t>
            </a:r>
            <a:r>
              <a:rPr lang="en-US" altLang="zh-CN" sz="1200" dirty="0">
                <a:solidFill>
                  <a:srgbClr val="D4D4D4"/>
                </a:solidFill>
                <a:latin typeface="微软雅黑" panose="020B0503020204020204" pitchFamily="34" charset="-122"/>
                <a:ea typeface="微软雅黑" panose="020B0503020204020204" pitchFamily="34" charset="-122"/>
              </a:rPr>
              <a:t> </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可视化</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高德</a:t>
            </a:r>
            <a:r>
              <a:rPr lang="en-US" altLang="zh-CN" sz="1200" dirty="0">
                <a:solidFill>
                  <a:srgbClr val="CE9178"/>
                </a:solidFill>
                <a:latin typeface="微软雅黑" panose="020B0503020204020204" pitchFamily="34" charset="-122"/>
                <a:ea typeface="微软雅黑" panose="020B0503020204020204" pitchFamily="34" charset="-122"/>
              </a:rPr>
              <a:t>API/</a:t>
            </a:r>
            <a:r>
              <a:rPr lang="en-US" altLang="zh-CN" sz="1200" dirty="0" err="1">
                <a:solidFill>
                  <a:srgbClr val="CE9178"/>
                </a:solidFill>
                <a:latin typeface="微软雅黑" panose="020B0503020204020204" pitchFamily="34" charset="-122"/>
                <a:ea typeface="微软雅黑" panose="020B0503020204020204" pitchFamily="34" charset="-122"/>
              </a:rPr>
              <a:t>taxibase</a:t>
            </a:r>
            <a:r>
              <a:rPr lang="en-US" altLang="zh-CN" sz="1200" dirty="0">
                <a:solidFill>
                  <a:srgbClr val="CE9178"/>
                </a:solidFill>
                <a:latin typeface="微软雅黑" panose="020B0503020204020204" pitchFamily="34" charset="-122"/>
                <a:ea typeface="微软雅黑" panose="020B0503020204020204" pitchFamily="34" charset="-122"/>
              </a:rPr>
              <a:t>/taxi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.txt`</a:t>
            </a:r>
            <a:r>
              <a:rPr lang="en-US" altLang="zh-CN" sz="1200" dirty="0">
                <a:solidFill>
                  <a:srgbClr val="D4D4D4"/>
                </a:solidFill>
                <a:latin typeface="微软雅黑" panose="020B0503020204020204" pitchFamily="34" charset="-122"/>
                <a:ea typeface="微软雅黑" panose="020B0503020204020204" pitchFamily="34" charset="-122"/>
              </a:rPr>
              <a:t>; </a:t>
            </a: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DCDCAA"/>
                </a:solidFill>
                <a:latin typeface="微软雅黑" panose="020B0503020204020204" pitchFamily="34" charset="-122"/>
                <a:ea typeface="微软雅黑" panose="020B0503020204020204" pitchFamily="34" charset="-122"/>
              </a:rPr>
              <a:t>loadScript</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function</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err="1">
                <a:solidFill>
                  <a:srgbClr val="9CDCFE"/>
                </a:solidFill>
                <a:latin typeface="微软雅黑" panose="020B0503020204020204" pitchFamily="34" charset="-122"/>
                <a:ea typeface="微软雅黑" panose="020B0503020204020204" pitchFamily="34" charset="-122"/>
              </a:rPr>
              <a:t>window</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a:t>
            </a:r>
            <a:r>
              <a:rPr lang="zh-CN" altLang="en-US" sz="1200" dirty="0">
                <a:solidFill>
                  <a:srgbClr val="6A9955"/>
                </a:solidFill>
                <a:latin typeface="微软雅黑" panose="020B0503020204020204" pitchFamily="34" charset="-122"/>
                <a:ea typeface="微软雅黑" panose="020B0503020204020204" pitchFamily="34" charset="-122"/>
              </a:rPr>
              <a:t>获取到在</a:t>
            </a:r>
            <a:r>
              <a:rPr lang="en-US" altLang="zh-CN" sz="1200" dirty="0">
                <a:solidFill>
                  <a:srgbClr val="6A9955"/>
                </a:solidFill>
                <a:latin typeface="微软雅黑" panose="020B0503020204020204" pitchFamily="34" charset="-122"/>
                <a:ea typeface="微软雅黑" panose="020B0503020204020204" pitchFamily="34" charset="-122"/>
              </a:rPr>
              <a:t>.txt</a:t>
            </a:r>
            <a:r>
              <a:rPr lang="zh-CN" altLang="en-US" sz="1200" dirty="0">
                <a:solidFill>
                  <a:srgbClr val="6A9955"/>
                </a:solidFill>
                <a:latin typeface="微软雅黑" panose="020B0503020204020204" pitchFamily="34" charset="-122"/>
                <a:ea typeface="微软雅黑" panose="020B0503020204020204" pitchFamily="34" charset="-122"/>
              </a:rPr>
              <a:t>中定义的</a:t>
            </a:r>
            <a:r>
              <a:rPr lang="en-US" altLang="zh-CN" sz="1200" dirty="0">
                <a:solidFill>
                  <a:srgbClr val="6A9955"/>
                </a:solidFill>
                <a:latin typeface="微软雅黑" panose="020B0503020204020204" pitchFamily="34" charset="-122"/>
                <a:ea typeface="微软雅黑" panose="020B0503020204020204" pitchFamily="34" charset="-122"/>
              </a:rPr>
              <a:t>taxis</a:t>
            </a:r>
            <a:r>
              <a:rPr lang="zh-CN" altLang="en-US" sz="1200" dirty="0">
                <a:solidFill>
                  <a:srgbClr val="6A9955"/>
                </a:solidFill>
                <a:latin typeface="微软雅黑" panose="020B0503020204020204" pitchFamily="34" charset="-122"/>
                <a:ea typeface="微软雅黑" panose="020B0503020204020204" pitchFamily="34" charset="-122"/>
              </a:rPr>
              <a:t>变量</a:t>
            </a:r>
            <a:endParaRPr lang="zh-CN" altLang="en-US" sz="1200" dirty="0">
              <a:solidFill>
                <a:srgbClr val="CCCCCC"/>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991100" y="3874477"/>
            <a:ext cx="4733925" cy="2369880"/>
          </a:xfrm>
          <a:prstGeom prst="rect">
            <a:avLst/>
          </a:prstGeom>
          <a:solidFill>
            <a:schemeClr val="tx1"/>
          </a:solidFill>
        </p:spPr>
        <p:txBody>
          <a:bodyPr wrap="square" rtlCol="0">
            <a:spAutoFit/>
          </a:bodyPr>
          <a:lstStyle/>
          <a:p>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选择某一辆，传值为所选序号：</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可视化</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高德</a:t>
            </a:r>
            <a:r>
              <a:rPr lang="en-US" altLang="zh-CN" sz="1200" dirty="0">
                <a:solidFill>
                  <a:srgbClr val="CE9178"/>
                </a:solidFill>
                <a:latin typeface="微软雅黑" panose="020B0503020204020204" pitchFamily="34" charset="-122"/>
                <a:ea typeface="微软雅黑" panose="020B0503020204020204" pitchFamily="34" charset="-122"/>
              </a:rPr>
              <a:t>API/</a:t>
            </a:r>
            <a:r>
              <a:rPr lang="en-US" altLang="zh-CN" sz="1200" dirty="0" err="1">
                <a:solidFill>
                  <a:srgbClr val="CE9178"/>
                </a:solidFill>
                <a:latin typeface="微软雅黑" panose="020B0503020204020204" pitchFamily="34" charset="-122"/>
                <a:ea typeface="微软雅黑" panose="020B0503020204020204" pitchFamily="34" charset="-122"/>
              </a:rPr>
              <a:t>taxibase</a:t>
            </a:r>
            <a:r>
              <a:rPr lang="en-US" altLang="zh-CN" sz="1200" dirty="0">
                <a:solidFill>
                  <a:srgbClr val="CE9178"/>
                </a:solidFill>
                <a:latin typeface="微软雅黑" panose="020B0503020204020204" pitchFamily="34" charset="-122"/>
                <a:ea typeface="微软雅黑" panose="020B0503020204020204" pitchFamily="34" charset="-122"/>
              </a:rPr>
              <a:t>/taxi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number</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.txt`</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DCDCAA"/>
                </a:solidFill>
                <a:latin typeface="微软雅黑" panose="020B0503020204020204" pitchFamily="34" charset="-122"/>
                <a:ea typeface="微软雅黑" panose="020B0503020204020204" pitchFamily="34" charset="-122"/>
              </a:rPr>
              <a:t>loadScript</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function</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err="1">
                <a:solidFill>
                  <a:srgbClr val="9CDCFE"/>
                </a:solidFill>
                <a:latin typeface="微软雅黑" panose="020B0503020204020204" pitchFamily="34" charset="-122"/>
                <a:ea typeface="微软雅黑" panose="020B0503020204020204" pitchFamily="34" charset="-122"/>
              </a:rPr>
              <a:t>window</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a:t>
            </a:r>
            <a:r>
              <a:rPr lang="zh-CN" altLang="en-US" sz="1200" dirty="0">
                <a:solidFill>
                  <a:srgbClr val="6A9955"/>
                </a:solidFill>
                <a:latin typeface="微软雅黑" panose="020B0503020204020204" pitchFamily="34" charset="-122"/>
                <a:ea typeface="微软雅黑" panose="020B0503020204020204" pitchFamily="34" charset="-122"/>
              </a:rPr>
              <a:t>获取到在</a:t>
            </a:r>
            <a:r>
              <a:rPr lang="en-US" altLang="zh-CN" sz="1200" dirty="0">
                <a:solidFill>
                  <a:srgbClr val="6A9955"/>
                </a:solidFill>
                <a:latin typeface="微软雅黑" panose="020B0503020204020204" pitchFamily="34" charset="-122"/>
                <a:ea typeface="微软雅黑" panose="020B0503020204020204" pitchFamily="34" charset="-122"/>
              </a:rPr>
              <a:t>.txt</a:t>
            </a:r>
            <a:r>
              <a:rPr lang="zh-CN" altLang="en-US" sz="1200" dirty="0">
                <a:solidFill>
                  <a:srgbClr val="6A9955"/>
                </a:solidFill>
                <a:latin typeface="微软雅黑" panose="020B0503020204020204" pitchFamily="34" charset="-122"/>
                <a:ea typeface="微软雅黑" panose="020B0503020204020204" pitchFamily="34" charset="-122"/>
              </a:rPr>
              <a:t>中定义的</a:t>
            </a:r>
            <a:r>
              <a:rPr lang="en-US" altLang="zh-CN" sz="1200" dirty="0">
                <a:solidFill>
                  <a:srgbClr val="6A9955"/>
                </a:solidFill>
                <a:latin typeface="微软雅黑" panose="020B0503020204020204" pitchFamily="34" charset="-122"/>
                <a:ea typeface="微软雅黑" panose="020B0503020204020204" pitchFamily="34" charset="-122"/>
              </a:rPr>
              <a:t>taxis</a:t>
            </a:r>
            <a:r>
              <a:rPr lang="zh-CN" altLang="en-US" sz="1200" dirty="0">
                <a:solidFill>
                  <a:srgbClr val="6A9955"/>
                </a:solidFill>
                <a:latin typeface="微软雅黑" panose="020B0503020204020204" pitchFamily="34" charset="-122"/>
                <a:ea typeface="微软雅黑" panose="020B0503020204020204" pitchFamily="34" charset="-122"/>
              </a:rPr>
              <a:t>变量</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var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mass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569CD6"/>
                </a:solidFill>
                <a:latin typeface="微软雅黑" panose="020B0503020204020204" pitchFamily="34" charset="-122"/>
                <a:ea typeface="微软雅黑" panose="020B0503020204020204" pitchFamily="34" charset="-122"/>
              </a:rPr>
              <a:t>new</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AMap</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MassMarks</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opacity:</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0.8</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zIndex</a:t>
            </a:r>
            <a:r>
              <a:rPr lang="en-US" altLang="zh-CN" sz="1200" dirty="0">
                <a:solidFill>
                  <a:srgbClr val="9CDCFE"/>
                </a:solidFill>
                <a:latin typeface="微软雅黑" panose="020B0503020204020204" pitchFamily="34" charset="-122"/>
                <a:ea typeface="微软雅黑" panose="020B0503020204020204" pitchFamily="34" charset="-122"/>
              </a:rPr>
              <a: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111</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cursor: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E9178"/>
                </a:solidFill>
                <a:latin typeface="微软雅黑" panose="020B0503020204020204" pitchFamily="34" charset="-122"/>
                <a:ea typeface="微软雅黑" panose="020B0503020204020204" pitchFamily="34" charset="-122"/>
              </a:rPr>
              <a:t>'pointer'</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style:style</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1</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br>
              <a:rPr lang="en-US" altLang="zh-CN" sz="1200" dirty="0">
                <a:solidFill>
                  <a:srgbClr val="CCCCCC"/>
                </a:solidFill>
                <a:latin typeface="微软雅黑" panose="020B0503020204020204" pitchFamily="34" charset="-122"/>
                <a:ea typeface="微软雅黑" panose="020B0503020204020204" pitchFamily="34" charset="-122"/>
              </a:rPr>
            </a:br>
            <a:endParaRPr lang="en-US" altLang="zh-CN" sz="1200" dirty="0">
              <a:solidFill>
                <a:srgbClr val="CCCCC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 y="1330960"/>
            <a:ext cx="5823751" cy="384721"/>
          </a:xfrm>
          <a:prstGeom prst="rect">
            <a:avLst/>
          </a:prstGeom>
          <a:noFill/>
        </p:spPr>
        <p:txBody>
          <a:bodyPr wrap="square" rtlCol="0" anchor="t">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sym typeface="+mn-ea"/>
              </a:rPr>
              <a:t>3.5.2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sym typeface="+mn-ea"/>
              </a:rPr>
              <a:t>F3~F9</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mn-ea"/>
              </a:rPr>
              <a:t>用户交互界面及运行结果可视化</a:t>
            </a:r>
            <a:endParaRPr lang="zh-CN"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7" name="组合 16"/>
          <p:cNvGrpSpPr/>
          <p:nvPr/>
        </p:nvGrpSpPr>
        <p:grpSpPr>
          <a:xfrm>
            <a:off x="815107" y="1998228"/>
            <a:ext cx="7778478" cy="832960"/>
            <a:chOff x="1339492" y="1216904"/>
            <a:chExt cx="8801566" cy="1368000"/>
          </a:xfrm>
        </p:grpSpPr>
        <p:sp>
          <p:nvSpPr>
            <p:cNvPr id="18" name="圆角矩形 44"/>
            <p:cNvSpPr/>
            <p:nvPr>
              <p:custDataLst>
                <p:tags r:id="rId17"/>
              </p:custDataLst>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离页连接符 18"/>
            <p:cNvSpPr/>
            <p:nvPr>
              <p:custDataLst>
                <p:tags r:id="rId18"/>
              </p:custDataLst>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19"/>
              </p:custDataLst>
            </p:nvPr>
          </p:nvSpPr>
          <p:spPr>
            <a:xfrm>
              <a:off x="2102353" y="1612966"/>
              <a:ext cx="2120838" cy="57587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600" spc="300" dirty="0">
                  <a:solidFill>
                    <a:srgbClr val="0070C0"/>
                  </a:solidFill>
                  <a:latin typeface="微软雅黑" panose="020B0503020204020204" pitchFamily="34" charset="-122"/>
                  <a:ea typeface="微软雅黑" panose="020B0503020204020204" pitchFamily="34" charset="-122"/>
                </a:rPr>
                <a:t>创建显示界面</a:t>
              </a:r>
            </a:p>
          </p:txBody>
        </p:sp>
        <p:sp>
          <p:nvSpPr>
            <p:cNvPr id="21" name="矩形 20"/>
            <p:cNvSpPr/>
            <p:nvPr>
              <p:custDataLst>
                <p:tags r:id="rId20"/>
              </p:custDataLst>
            </p:nvPr>
          </p:nvSpPr>
          <p:spPr>
            <a:xfrm>
              <a:off x="4441681" y="1475281"/>
              <a:ext cx="5418107" cy="859303"/>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用户选择功能：使用了勾选框的形式展现，用户通过勾选对应的文本框来选择执行相应的功能。</a:t>
              </a:r>
            </a:p>
          </p:txBody>
        </p:sp>
        <p:sp>
          <p:nvSpPr>
            <p:cNvPr id="22" name="文本框 21"/>
            <p:cNvSpPr txBox="1"/>
            <p:nvPr>
              <p:custDataLst>
                <p:tags r:id="rId21"/>
              </p:custDataLst>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815108" y="3031938"/>
            <a:ext cx="7778478" cy="832960"/>
            <a:chOff x="1339492" y="1216904"/>
            <a:chExt cx="8801566" cy="1368000"/>
          </a:xfrm>
        </p:grpSpPr>
        <p:sp>
          <p:nvSpPr>
            <p:cNvPr id="14" name="圆角矩形 44"/>
            <p:cNvSpPr/>
            <p:nvPr>
              <p:custDataLst>
                <p:tags r:id="rId12"/>
              </p:custDataLst>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离页连接符 24"/>
            <p:cNvSpPr/>
            <p:nvPr>
              <p:custDataLst>
                <p:tags r:id="rId13"/>
              </p:custDataLst>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custDataLst>
                <p:tags r:id="rId14"/>
              </p:custDataLst>
            </p:nvPr>
          </p:nvSpPr>
          <p:spPr>
            <a:xfrm>
              <a:off x="2159277" y="1475284"/>
              <a:ext cx="2063913" cy="73294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600" spc="300" dirty="0">
                  <a:solidFill>
                    <a:srgbClr val="0070C0"/>
                  </a:solidFill>
                  <a:latin typeface="微软雅黑" panose="020B0503020204020204" pitchFamily="34" charset="-122"/>
                  <a:ea typeface="微软雅黑" panose="020B0503020204020204" pitchFamily="34" charset="-122"/>
                </a:rPr>
                <a:t>保存用户输入</a:t>
              </a:r>
            </a:p>
          </p:txBody>
        </p:sp>
        <p:sp>
          <p:nvSpPr>
            <p:cNvPr id="27" name="矩形 26"/>
            <p:cNvSpPr/>
            <p:nvPr>
              <p:custDataLst>
                <p:tags r:id="rId15"/>
              </p:custDataLst>
            </p:nvPr>
          </p:nvSpPr>
          <p:spPr>
            <a:xfrm>
              <a:off x="4441680" y="1475281"/>
              <a:ext cx="5627721" cy="859303"/>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通过创建</a:t>
              </a:r>
              <a:r>
                <a:rPr lang="en-US" altLang="zh-CN" sz="1400" dirty="0">
                  <a:latin typeface="微软雅黑" panose="020B0503020204020204" pitchFamily="34" charset="-122"/>
                  <a:ea typeface="微软雅黑" panose="020B0503020204020204" pitchFamily="34" charset="-122"/>
                </a:rPr>
                <a:t>blob </a:t>
              </a:r>
              <a:r>
                <a:rPr lang="zh-CN" altLang="en-US" sz="1400" dirty="0">
                  <a:latin typeface="微软雅黑" panose="020B0503020204020204" pitchFamily="34" charset="-122"/>
                  <a:ea typeface="微软雅黑" panose="020B0503020204020204" pitchFamily="34" charset="-122"/>
                </a:rPr>
                <a:t>对象，创建下载链接：</a:t>
              </a:r>
              <a:r>
                <a:rPr lang="en-US" altLang="zh-CN" sz="1400" dirty="0" err="1">
                  <a:latin typeface="微软雅黑" panose="020B0503020204020204" pitchFamily="34" charset="-122"/>
                  <a:ea typeface="微软雅黑" panose="020B0503020204020204" pitchFamily="34" charset="-122"/>
                </a:rPr>
                <a:t>url</a:t>
              </a:r>
              <a:r>
                <a:rPr lang="en-US" altLang="zh-CN" sz="1400" dirty="0">
                  <a:latin typeface="微软雅黑" panose="020B0503020204020204" pitchFamily="34" charset="-122"/>
                  <a:ea typeface="微软雅黑" panose="020B0503020204020204" pitchFamily="34" charset="-122"/>
                </a:rPr>
                <a:t> = </a:t>
              </a:r>
              <a:r>
                <a:rPr lang="en-US" altLang="zh-CN" sz="1400" dirty="0" err="1">
                  <a:latin typeface="微软雅黑" panose="020B0503020204020204" pitchFamily="34" charset="-122"/>
                  <a:ea typeface="微软雅黑" panose="020B0503020204020204" pitchFamily="34" charset="-122"/>
                </a:rPr>
                <a:t>URL.createObjectURL</a:t>
              </a:r>
              <a:r>
                <a:rPr lang="en-US" altLang="zh-CN" sz="1400" dirty="0">
                  <a:latin typeface="微软雅黑" panose="020B0503020204020204" pitchFamily="34" charset="-122"/>
                  <a:ea typeface="微软雅黑" panose="020B0503020204020204" pitchFamily="34" charset="-122"/>
                </a:rPr>
                <a:t>(blob);</a:t>
              </a:r>
              <a:r>
                <a:rPr lang="zh-CN" altLang="en-US" sz="1400" dirty="0">
                  <a:latin typeface="微软雅黑" panose="020B0503020204020204" pitchFamily="34" charset="-122"/>
                  <a:ea typeface="微软雅黑" panose="020B0503020204020204" pitchFamily="34" charset="-122"/>
                </a:rPr>
                <a:t>点击后创建文本并将参数保存。</a:t>
              </a:r>
              <a:endParaRPr lang="zh-CN" sz="1400" dirty="0">
                <a:latin typeface="微软雅黑" panose="020B0503020204020204" pitchFamily="34" charset="-122"/>
                <a:ea typeface="微软雅黑" panose="020B0503020204020204" pitchFamily="34" charset="-122"/>
              </a:endParaRPr>
            </a:p>
          </p:txBody>
        </p:sp>
        <p:sp>
          <p:nvSpPr>
            <p:cNvPr id="28" name="文本框 27"/>
            <p:cNvSpPr txBox="1"/>
            <p:nvPr>
              <p:custDataLst>
                <p:tags r:id="rId16"/>
              </p:custDataLst>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815108" y="4065648"/>
            <a:ext cx="7778478" cy="1012379"/>
            <a:chOff x="1339492" y="1216904"/>
            <a:chExt cx="8801566" cy="1368000"/>
          </a:xfrm>
        </p:grpSpPr>
        <p:sp>
          <p:nvSpPr>
            <p:cNvPr id="16" name="圆角矩形 44"/>
            <p:cNvSpPr/>
            <p:nvPr>
              <p:custDataLst>
                <p:tags r:id="rId7"/>
              </p:custDataLst>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离页连接符 28"/>
            <p:cNvSpPr/>
            <p:nvPr>
              <p:custDataLst>
                <p:tags r:id="rId8"/>
              </p:custDataLst>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9"/>
              </p:custDataLst>
            </p:nvPr>
          </p:nvSpPr>
          <p:spPr>
            <a:xfrm>
              <a:off x="1934019" y="1373539"/>
              <a:ext cx="2463111" cy="109987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spc="300" dirty="0">
                  <a:solidFill>
                    <a:srgbClr val="0070C0"/>
                  </a:solidFill>
                  <a:latin typeface="微软雅黑" panose="020B0503020204020204" pitchFamily="34" charset="-122"/>
                  <a:ea typeface="微软雅黑" panose="020B0503020204020204" pitchFamily="34" charset="-122"/>
                </a:rPr>
                <a:t>JS</a:t>
              </a:r>
              <a:r>
                <a:rPr lang="zh-CN" sz="1600" spc="300" dirty="0">
                  <a:solidFill>
                    <a:srgbClr val="0070C0"/>
                  </a:solidFill>
                  <a:latin typeface="微软雅黑" panose="020B0503020204020204" pitchFamily="34" charset="-122"/>
                  <a:ea typeface="微软雅黑" panose="020B0503020204020204" pitchFamily="34" charset="-122"/>
                </a:rPr>
                <a:t>调用</a:t>
              </a:r>
              <a:r>
                <a:rPr lang="en-US" altLang="zh-CN" sz="1600" spc="300" dirty="0">
                  <a:solidFill>
                    <a:srgbClr val="0070C0"/>
                  </a:solidFill>
                  <a:latin typeface="微软雅黑" panose="020B0503020204020204" pitchFamily="34" charset="-122"/>
                  <a:ea typeface="微软雅黑" panose="020B0503020204020204" pitchFamily="34" charset="-122"/>
                </a:rPr>
                <a:t>exe</a:t>
              </a:r>
              <a:r>
                <a:rPr lang="zh-CN" altLang="en-US" sz="1600" spc="300" dirty="0">
                  <a:solidFill>
                    <a:srgbClr val="0070C0"/>
                  </a:solidFill>
                  <a:latin typeface="微软雅黑" panose="020B0503020204020204" pitchFamily="34" charset="-122"/>
                  <a:ea typeface="微软雅黑" panose="020B0503020204020204" pitchFamily="34" charset="-122"/>
                </a:rPr>
                <a:t>应用程序实现函数功能</a:t>
              </a:r>
            </a:p>
          </p:txBody>
        </p:sp>
        <p:sp>
          <p:nvSpPr>
            <p:cNvPr id="31" name="矩形 30"/>
            <p:cNvSpPr/>
            <p:nvPr>
              <p:custDataLst>
                <p:tags r:id="rId10"/>
              </p:custDataLst>
            </p:nvPr>
          </p:nvSpPr>
          <p:spPr>
            <a:xfrm>
              <a:off x="4441680" y="1475282"/>
              <a:ext cx="5427773" cy="998136"/>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前端通过</a:t>
              </a:r>
              <a:r>
                <a:rPr lang="en-US" altLang="zh-CN" sz="1400" dirty="0">
                  <a:latin typeface="微软雅黑" panose="020B0503020204020204" pitchFamily="34" charset="-122"/>
                  <a:ea typeface="微软雅黑" panose="020B0503020204020204" pitchFamily="34" charset="-122"/>
                </a:rPr>
                <a:t>JS</a:t>
              </a:r>
              <a:r>
                <a:rPr lang="zh-CN" altLang="en-US" sz="1400" dirty="0">
                  <a:latin typeface="微软雅黑" panose="020B0503020204020204" pitchFamily="34" charset="-122"/>
                  <a:ea typeface="微软雅黑" panose="020B0503020204020204" pitchFamily="34" charset="-122"/>
                </a:rPr>
                <a:t>调用本地</a:t>
              </a:r>
              <a:r>
                <a:rPr lang="en-US" altLang="zh-CN" sz="1400" dirty="0">
                  <a:latin typeface="微软雅黑" panose="020B0503020204020204" pitchFamily="34" charset="-122"/>
                  <a:ea typeface="微软雅黑" panose="020B0503020204020204" pitchFamily="34" charset="-122"/>
                </a:rPr>
                <a:t>exe</a:t>
              </a:r>
              <a:r>
                <a:rPr lang="zh-CN" altLang="en-US" sz="1400" dirty="0">
                  <a:latin typeface="微软雅黑" panose="020B0503020204020204" pitchFamily="34" charset="-122"/>
                  <a:ea typeface="微软雅黑" panose="020B0503020204020204" pitchFamily="34" charset="-122"/>
                </a:rPr>
                <a:t>应用程序，读取保存的参数后运行，得到结果，再生成文本文件保存结果。并通过弹窗方式展示出来。</a:t>
              </a:r>
            </a:p>
          </p:txBody>
        </p:sp>
        <p:sp>
          <p:nvSpPr>
            <p:cNvPr id="32" name="文本框 31"/>
            <p:cNvSpPr txBox="1"/>
            <p:nvPr>
              <p:custDataLst>
                <p:tags r:id="rId11"/>
              </p:custDataLst>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3" name="文本框 32"/>
          <p:cNvSpPr txBox="1"/>
          <p:nvPr>
            <p:custDataLst>
              <p:tags r:id="rId1"/>
            </p:custDataLst>
          </p:nvPr>
        </p:nvSpPr>
        <p:spPr>
          <a:xfrm>
            <a:off x="209" y="870343"/>
            <a:ext cx="6549636"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05.</a:t>
            </a:r>
            <a:r>
              <a:rPr lang="zh-CN" altLang="en-US" sz="2000" b="1" spc="600" dirty="0">
                <a:solidFill>
                  <a:srgbClr val="0070C0"/>
                </a:solidFill>
                <a:latin typeface="微软雅黑" panose="020B0503020204020204" pitchFamily="34" charset="-122"/>
                <a:ea typeface="微软雅黑" panose="020B0503020204020204" pitchFamily="34" charset="-122"/>
              </a:rPr>
              <a:t> 可视化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CFD70B85-6FF1-4584-A483-7881DDADC758}"/>
              </a:ext>
            </a:extLst>
          </p:cNvPr>
          <p:cNvGrpSpPr/>
          <p:nvPr/>
        </p:nvGrpSpPr>
        <p:grpSpPr>
          <a:xfrm>
            <a:off x="815107" y="5285904"/>
            <a:ext cx="7778478" cy="832960"/>
            <a:chOff x="1339492" y="1216904"/>
            <a:chExt cx="8801566" cy="1368000"/>
          </a:xfrm>
        </p:grpSpPr>
        <p:sp>
          <p:nvSpPr>
            <p:cNvPr id="34" name="圆角矩形 44">
              <a:extLst>
                <a:ext uri="{FF2B5EF4-FFF2-40B4-BE49-F238E27FC236}">
                  <a16:creationId xmlns:a16="http://schemas.microsoft.com/office/drawing/2014/main" id="{B6FCDFAC-AD48-4B0F-A211-9FE5AC3B1C11}"/>
                </a:ext>
              </a:extLst>
            </p:cNvPr>
            <p:cNvSpPr/>
            <p:nvPr>
              <p:custDataLst>
                <p:tags r:id="rId2"/>
              </p:custDataLst>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离页连接符 34">
              <a:extLst>
                <a:ext uri="{FF2B5EF4-FFF2-40B4-BE49-F238E27FC236}">
                  <a16:creationId xmlns:a16="http://schemas.microsoft.com/office/drawing/2014/main" id="{585C9A4D-8BB1-46AD-837E-00308D87BC56}"/>
                </a:ext>
              </a:extLst>
            </p:cNvPr>
            <p:cNvSpPr/>
            <p:nvPr>
              <p:custDataLst>
                <p:tags r:id="rId3"/>
              </p:custDataLst>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8CEBFCB7-4050-425A-9F37-4D4322AA544B}"/>
                </a:ext>
              </a:extLst>
            </p:cNvPr>
            <p:cNvSpPr/>
            <p:nvPr>
              <p:custDataLst>
                <p:tags r:id="rId4"/>
              </p:custDataLst>
            </p:nvPr>
          </p:nvSpPr>
          <p:spPr>
            <a:xfrm>
              <a:off x="2102353" y="1612966"/>
              <a:ext cx="2058058" cy="57587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600" spc="300" dirty="0">
                  <a:solidFill>
                    <a:srgbClr val="0070C0"/>
                  </a:solidFill>
                  <a:latin typeface="微软雅黑" panose="020B0503020204020204" pitchFamily="34" charset="-122"/>
                  <a:ea typeface="微软雅黑" panose="020B0503020204020204" pitchFamily="34" charset="-122"/>
                </a:rPr>
                <a:t>弹窗展示程序运行结果</a:t>
              </a:r>
            </a:p>
          </p:txBody>
        </p:sp>
        <p:sp>
          <p:nvSpPr>
            <p:cNvPr id="37" name="矩形 36">
              <a:extLst>
                <a:ext uri="{FF2B5EF4-FFF2-40B4-BE49-F238E27FC236}">
                  <a16:creationId xmlns:a16="http://schemas.microsoft.com/office/drawing/2014/main" id="{CADAA1B1-31A9-4EC7-91E4-42F0F90D800C}"/>
                </a:ext>
              </a:extLst>
            </p:cNvPr>
            <p:cNvSpPr/>
            <p:nvPr>
              <p:custDataLst>
                <p:tags r:id="rId5"/>
              </p:custDataLst>
            </p:nvPr>
          </p:nvSpPr>
          <p:spPr>
            <a:xfrm>
              <a:off x="4441681" y="1475281"/>
              <a:ext cx="5418107" cy="859303"/>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使用</a:t>
              </a:r>
              <a:r>
                <a:rPr lang="en-US" altLang="zh-CN" sz="1400" dirty="0">
                  <a:latin typeface="微软雅黑" panose="020B0503020204020204" pitchFamily="34" charset="-122"/>
                  <a:ea typeface="微软雅黑" panose="020B0503020204020204" pitchFamily="34" charset="-122"/>
                </a:rPr>
                <a:t>input</a:t>
              </a:r>
              <a:r>
                <a:rPr lang="zh-CN" altLang="en-US" sz="1400" dirty="0">
                  <a:latin typeface="微软雅黑" panose="020B0503020204020204" pitchFamily="34" charset="-122"/>
                  <a:ea typeface="微软雅黑" panose="020B0503020204020204" pitchFamily="34" charset="-122"/>
                </a:rPr>
                <a:t>标签和</a:t>
              </a:r>
              <a:r>
                <a:rPr lang="en-US" altLang="zh-CN" sz="1400" dirty="0">
                  <a:latin typeface="微软雅黑" panose="020B0503020204020204" pitchFamily="34" charset="-122"/>
                  <a:ea typeface="微软雅黑" panose="020B0503020204020204" pitchFamily="34" charset="-122"/>
                </a:rPr>
                <a:t>pre</a:t>
              </a:r>
              <a:r>
                <a:rPr lang="zh-CN" altLang="en-US" sz="1400" dirty="0">
                  <a:latin typeface="微软雅黑" panose="020B0503020204020204" pitchFamily="34" charset="-122"/>
                  <a:ea typeface="微软雅黑" panose="020B0503020204020204" pitchFamily="34" charset="-122"/>
                </a:rPr>
                <a:t>元素，只能通过手动选择文件，然后再地图界面上弹窗展示内容。</a:t>
              </a:r>
            </a:p>
          </p:txBody>
        </p:sp>
        <p:sp>
          <p:nvSpPr>
            <p:cNvPr id="38" name="文本框 37">
              <a:extLst>
                <a:ext uri="{FF2B5EF4-FFF2-40B4-BE49-F238E27FC236}">
                  <a16:creationId xmlns:a16="http://schemas.microsoft.com/office/drawing/2014/main" id="{E0AC16B2-BD59-4226-8F83-E0C19311BE56}"/>
                </a:ext>
              </a:extLst>
            </p:cNvPr>
            <p:cNvSpPr txBox="1"/>
            <p:nvPr>
              <p:custDataLst>
                <p:tags r:id="rId6"/>
              </p:custDataLst>
            </p:nvPr>
          </p:nvSpPr>
          <p:spPr>
            <a:xfrm>
              <a:off x="1394459" y="1700848"/>
              <a:ext cx="656484" cy="657115"/>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77707" y="1108969"/>
            <a:ext cx="2548045"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问题重述</a:t>
            </a:r>
          </a:p>
        </p:txBody>
      </p:sp>
      <p:sp>
        <p:nvSpPr>
          <p:cNvPr id="51" name="学论网-矩形 1"/>
          <p:cNvSpPr/>
          <p:nvPr/>
        </p:nvSpPr>
        <p:spPr>
          <a:xfrm>
            <a:off x="966243" y="1965599"/>
            <a:ext cx="10222391" cy="790303"/>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Problem Restatement</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243"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437"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632"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257301" y="3192656"/>
            <a:ext cx="2781303" cy="2726516"/>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出租车是城市中重要的出行工具，在车载卫星定位系统的帮助下，利用大数据研究出租车轨迹已经成为现实，这也是许多交通出行相关企业所正在做的。</a:t>
            </a:r>
          </a:p>
        </p:txBody>
      </p:sp>
      <p:sp>
        <p:nvSpPr>
          <p:cNvPr id="56" name="学论网-www.xuelun.me"/>
          <p:cNvSpPr txBox="1"/>
          <p:nvPr/>
        </p:nvSpPr>
        <p:spPr>
          <a:xfrm>
            <a:off x="4686787" y="3192656"/>
            <a:ext cx="2781303" cy="1987852"/>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利用题目所给的信息，包括上万辆出租车在不同时间的编号、经纬度等对出租车轨迹进行刻画和分析。</a:t>
            </a:r>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8141983" y="3192656"/>
            <a:ext cx="2781303" cy="2357184"/>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03</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要求实现包括轨迹可视化、地图缩放、区域范围查找、车流密度分析、区域关联分析和频繁路径分析等，并总结结果的特征。</a:t>
            </a:r>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custDataLst>
              <p:tags r:id="rId1"/>
            </p:custDataLst>
          </p:nvPr>
        </p:nvSpPr>
        <p:spPr>
          <a:xfrm>
            <a:off x="296435" y="1414468"/>
            <a:ext cx="2658634" cy="372110"/>
          </a:xfrm>
          <a:prstGeom prst="rect">
            <a:avLst/>
          </a:prstGeom>
          <a:noFill/>
        </p:spPr>
        <p:txBody>
          <a:bodyPr wrap="square" lIns="0" tIns="47997" rIns="0" bIns="47997" rtlCol="0">
            <a:spAutoFit/>
          </a:bodyPr>
          <a:lstStyle/>
          <a:p>
            <a:pPr marL="285750" indent="-285750" algn="ctr">
              <a:buFont typeface="Arial" panose="020B0604020202020204" pitchFamily="34" charset="0"/>
              <a:buChar char="•"/>
            </a:pP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用户交互界面展示</a:t>
            </a:r>
          </a:p>
        </p:txBody>
      </p:sp>
      <p:sp>
        <p:nvSpPr>
          <p:cNvPr id="5" name="文本框 4"/>
          <p:cNvSpPr txBox="1"/>
          <p:nvPr/>
        </p:nvSpPr>
        <p:spPr>
          <a:xfrm>
            <a:off x="393700" y="1876279"/>
            <a:ext cx="2332419" cy="384721"/>
          </a:xfrm>
          <a:prstGeom prst="rect">
            <a:avLst/>
          </a:prstGeom>
          <a:solidFill>
            <a:schemeClr val="accent6"/>
          </a:solid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用户选择功能：</a:t>
            </a:r>
          </a:p>
        </p:txBody>
      </p:sp>
      <p:pic>
        <p:nvPicPr>
          <p:cNvPr id="6" name="图片 5"/>
          <p:cNvPicPr>
            <a:picLocks noChangeAspect="1"/>
          </p:cNvPicPr>
          <p:nvPr>
            <p:custDataLst>
              <p:tags r:id="rId2"/>
            </p:custDataLst>
          </p:nvPr>
        </p:nvPicPr>
        <p:blipFill>
          <a:blip r:embed="rId5"/>
          <a:stretch>
            <a:fillRect/>
          </a:stretch>
        </p:blipFill>
        <p:spPr>
          <a:xfrm>
            <a:off x="3696692" y="2276475"/>
            <a:ext cx="2917172" cy="2899756"/>
          </a:xfrm>
          <a:prstGeom prst="rect">
            <a:avLst/>
          </a:prstGeom>
        </p:spPr>
      </p:pic>
      <p:sp>
        <p:nvSpPr>
          <p:cNvPr id="7" name="文本框 6"/>
          <p:cNvSpPr txBox="1"/>
          <p:nvPr/>
        </p:nvSpPr>
        <p:spPr>
          <a:xfrm>
            <a:off x="3685166" y="1876280"/>
            <a:ext cx="2917172" cy="384721"/>
          </a:xfrm>
          <a:prstGeom prst="rect">
            <a:avLst/>
          </a:prstGeom>
          <a:solidFill>
            <a:schemeClr val="accent6"/>
          </a:solid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根据勾选弹出相应输入框：</a:t>
            </a:r>
          </a:p>
        </p:txBody>
      </p:sp>
      <p:sp>
        <p:nvSpPr>
          <p:cNvPr id="8" name="文本框 7"/>
          <p:cNvSpPr txBox="1"/>
          <p:nvPr/>
        </p:nvSpPr>
        <p:spPr>
          <a:xfrm>
            <a:off x="7947493" y="1876279"/>
            <a:ext cx="2734310" cy="675640"/>
          </a:xfrm>
          <a:prstGeom prst="rect">
            <a:avLst/>
          </a:prstGeom>
          <a:solidFill>
            <a:schemeClr val="accent6"/>
          </a:solid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用户确定输入后点击确定保存</a:t>
            </a:r>
            <a:r>
              <a:rPr lang="en-US" altLang="zh-CN" dirty="0">
                <a:solidFill>
                  <a:schemeClr val="bg1"/>
                </a:solidFill>
                <a:latin typeface="微软雅黑" panose="020B0503020204020204" pitchFamily="34" charset="-122"/>
                <a:ea typeface="微软雅黑" panose="020B0503020204020204" pitchFamily="34" charset="-122"/>
              </a:rPr>
              <a:t>txt</a:t>
            </a:r>
            <a:r>
              <a:rPr lang="zh-CN" altLang="en-US" dirty="0">
                <a:solidFill>
                  <a:schemeClr val="bg1"/>
                </a:solidFill>
                <a:latin typeface="微软雅黑" panose="020B0503020204020204" pitchFamily="34" charset="-122"/>
                <a:ea typeface="微软雅黑" panose="020B0503020204020204" pitchFamily="34" charset="-122"/>
              </a:rPr>
              <a:t>文件：</a:t>
            </a:r>
          </a:p>
        </p:txBody>
      </p:sp>
      <p:sp>
        <p:nvSpPr>
          <p:cNvPr id="33" name="文本框 32"/>
          <p:cNvSpPr txBox="1"/>
          <p:nvPr>
            <p:custDataLst>
              <p:tags r:id="rId3"/>
            </p:custDataLst>
          </p:nvPr>
        </p:nvSpPr>
        <p:spPr>
          <a:xfrm>
            <a:off x="209" y="870343"/>
            <a:ext cx="6549636"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05.</a:t>
            </a:r>
            <a:r>
              <a:rPr lang="zh-CN" altLang="en-US" sz="2000" b="1" spc="600" dirty="0">
                <a:solidFill>
                  <a:srgbClr val="0070C0"/>
                </a:solidFill>
                <a:latin typeface="微软雅黑" panose="020B0503020204020204" pitchFamily="34" charset="-122"/>
                <a:ea typeface="微软雅黑" panose="020B0503020204020204" pitchFamily="34" charset="-122"/>
              </a:rPr>
              <a:t> 可视化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3E592501-51E9-45AA-9BCF-F11A022AD95D}"/>
              </a:ext>
            </a:extLst>
          </p:cNvPr>
          <p:cNvPicPr>
            <a:picLocks noChangeAspect="1"/>
          </p:cNvPicPr>
          <p:nvPr/>
        </p:nvPicPr>
        <p:blipFill>
          <a:blip r:embed="rId6"/>
          <a:stretch>
            <a:fillRect/>
          </a:stretch>
        </p:blipFill>
        <p:spPr>
          <a:xfrm>
            <a:off x="347540" y="2277655"/>
            <a:ext cx="2378579" cy="3455273"/>
          </a:xfrm>
          <a:prstGeom prst="rect">
            <a:avLst/>
          </a:prstGeom>
        </p:spPr>
      </p:pic>
      <p:pic>
        <p:nvPicPr>
          <p:cNvPr id="9" name="图片 8">
            <a:extLst>
              <a:ext uri="{FF2B5EF4-FFF2-40B4-BE49-F238E27FC236}">
                <a16:creationId xmlns:a16="http://schemas.microsoft.com/office/drawing/2014/main" id="{903D289C-FC29-4CF8-B093-F6AF78DE7394}"/>
              </a:ext>
            </a:extLst>
          </p:cNvPr>
          <p:cNvPicPr>
            <a:picLocks noChangeAspect="1"/>
          </p:cNvPicPr>
          <p:nvPr/>
        </p:nvPicPr>
        <p:blipFill>
          <a:blip r:embed="rId7"/>
          <a:stretch>
            <a:fillRect/>
          </a:stretch>
        </p:blipFill>
        <p:spPr>
          <a:xfrm>
            <a:off x="7947493" y="2551919"/>
            <a:ext cx="2742417" cy="3520407"/>
          </a:xfrm>
          <a:prstGeom prst="rect">
            <a:avLst/>
          </a:prstGeom>
        </p:spPr>
      </p:pic>
      <p:sp>
        <p:nvSpPr>
          <p:cNvPr id="11" name="箭头: 左 10">
            <a:extLst>
              <a:ext uri="{FF2B5EF4-FFF2-40B4-BE49-F238E27FC236}">
                <a16:creationId xmlns:a16="http://schemas.microsoft.com/office/drawing/2014/main" id="{8918C141-5676-48EF-AD87-71EEC3FD7675}"/>
              </a:ext>
            </a:extLst>
          </p:cNvPr>
          <p:cNvSpPr/>
          <p:nvPr/>
        </p:nvSpPr>
        <p:spPr>
          <a:xfrm>
            <a:off x="10300063" y="2734322"/>
            <a:ext cx="763480" cy="29296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custDataLst>
              <p:tags r:id="rId1"/>
            </p:custDataLst>
          </p:nvPr>
        </p:nvSpPr>
        <p:spPr>
          <a:xfrm>
            <a:off x="209" y="870343"/>
            <a:ext cx="6549636"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05.</a:t>
            </a:r>
            <a:r>
              <a:rPr lang="zh-CN" altLang="en-US" sz="2000" b="1" spc="600" dirty="0">
                <a:solidFill>
                  <a:srgbClr val="0070C0"/>
                </a:solidFill>
                <a:latin typeface="微软雅黑" panose="020B0503020204020204" pitchFamily="34" charset="-122"/>
                <a:ea typeface="微软雅黑" panose="020B0503020204020204" pitchFamily="34" charset="-122"/>
              </a:rPr>
              <a:t> 可视化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sp>
        <p:nvSpPr>
          <p:cNvPr id="3" name="TextBox 6"/>
          <p:cNvSpPr txBox="1"/>
          <p:nvPr>
            <p:custDataLst>
              <p:tags r:id="rId2"/>
            </p:custDataLst>
          </p:nvPr>
        </p:nvSpPr>
        <p:spPr>
          <a:xfrm>
            <a:off x="296434" y="1414468"/>
            <a:ext cx="3698517" cy="373930"/>
          </a:xfrm>
          <a:prstGeom prst="rect">
            <a:avLst/>
          </a:prstGeom>
          <a:noFill/>
        </p:spPr>
        <p:txBody>
          <a:bodyPr wrap="square" lIns="0" tIns="47997" rIns="0" bIns="47997" rtlCol="0">
            <a:spAutoFit/>
          </a:bodyPr>
          <a:lstStyle/>
          <a:p>
            <a:pPr marL="285750" indent="-285750" algn="ctr">
              <a:buFont typeface="Arial" panose="020B0604020202020204" pitchFamily="34" charset="0"/>
              <a:buChar char="•"/>
            </a:pP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功能函数运行</a:t>
            </a: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过程</a:t>
            </a: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&amp;</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结果展示</a:t>
            </a:r>
          </a:p>
        </p:txBody>
      </p:sp>
      <p:sp>
        <p:nvSpPr>
          <p:cNvPr id="2" name="文本框 1"/>
          <p:cNvSpPr txBox="1"/>
          <p:nvPr/>
        </p:nvSpPr>
        <p:spPr>
          <a:xfrm>
            <a:off x="79426" y="1915205"/>
            <a:ext cx="5495752" cy="383135"/>
          </a:xfrm>
          <a:prstGeom prst="rect">
            <a:avLst/>
          </a:prstGeom>
          <a:noFill/>
          <a:ln>
            <a:solidFill>
              <a:schemeClr val="tx1"/>
            </a:solidFill>
          </a:ln>
        </p:spPr>
        <p:txBody>
          <a:bodyPr wrap="square" rtlCol="0">
            <a:spAutoFit/>
          </a:bodyPr>
          <a:lstStyle/>
          <a:p>
            <a:r>
              <a:rPr lang="zh-CN" altLang="en-US" dirty="0"/>
              <a:t>用户点击运行</a:t>
            </a:r>
            <a:r>
              <a:rPr lang="en-US" altLang="zh-CN" dirty="0"/>
              <a:t>exe</a:t>
            </a:r>
            <a:r>
              <a:rPr lang="zh-CN" altLang="en-US" dirty="0"/>
              <a:t>后调用本地</a:t>
            </a:r>
            <a:r>
              <a:rPr lang="en-US" altLang="zh-CN" dirty="0"/>
              <a:t>exe</a:t>
            </a:r>
            <a:r>
              <a:rPr lang="zh-CN" altLang="en-US" dirty="0"/>
              <a:t>实现函数功能：</a:t>
            </a:r>
          </a:p>
        </p:txBody>
      </p:sp>
      <p:sp>
        <p:nvSpPr>
          <p:cNvPr id="4" name="文本框 3"/>
          <p:cNvSpPr txBox="1"/>
          <p:nvPr/>
        </p:nvSpPr>
        <p:spPr>
          <a:xfrm>
            <a:off x="6361289" y="1915204"/>
            <a:ext cx="5236320" cy="383135"/>
          </a:xfrm>
          <a:prstGeom prst="rect">
            <a:avLst/>
          </a:prstGeom>
          <a:noFill/>
          <a:ln>
            <a:solidFill>
              <a:schemeClr val="tx1"/>
            </a:solidFill>
          </a:ln>
        </p:spPr>
        <p:txBody>
          <a:bodyPr wrap="square" rtlCol="0">
            <a:spAutoFit/>
          </a:bodyPr>
          <a:lstStyle/>
          <a:p>
            <a:r>
              <a:rPr lang="zh-CN" altLang="en-US" dirty="0"/>
              <a:t>用户点击展示以后选择结果文件进行展示：</a:t>
            </a:r>
          </a:p>
        </p:txBody>
      </p:sp>
      <p:pic>
        <p:nvPicPr>
          <p:cNvPr id="5" name="图片 4">
            <a:extLst>
              <a:ext uri="{FF2B5EF4-FFF2-40B4-BE49-F238E27FC236}">
                <a16:creationId xmlns:a16="http://schemas.microsoft.com/office/drawing/2014/main" id="{A86F8ACA-F9B7-409A-B07B-EE35B357CE73}"/>
              </a:ext>
            </a:extLst>
          </p:cNvPr>
          <p:cNvPicPr>
            <a:picLocks noChangeAspect="1"/>
          </p:cNvPicPr>
          <p:nvPr/>
        </p:nvPicPr>
        <p:blipFill>
          <a:blip r:embed="rId4"/>
          <a:stretch>
            <a:fillRect/>
          </a:stretch>
        </p:blipFill>
        <p:spPr>
          <a:xfrm>
            <a:off x="79425" y="2349777"/>
            <a:ext cx="5495752" cy="2795355"/>
          </a:xfrm>
          <a:prstGeom prst="rect">
            <a:avLst/>
          </a:prstGeom>
        </p:spPr>
      </p:pic>
      <p:cxnSp>
        <p:nvCxnSpPr>
          <p:cNvPr id="7" name="直接箭头连接符 6">
            <a:extLst>
              <a:ext uri="{FF2B5EF4-FFF2-40B4-BE49-F238E27FC236}">
                <a16:creationId xmlns:a16="http://schemas.microsoft.com/office/drawing/2014/main" id="{9E921462-E644-4EDB-B3D0-B00B7A2131DC}"/>
              </a:ext>
            </a:extLst>
          </p:cNvPr>
          <p:cNvCxnSpPr/>
          <p:nvPr/>
        </p:nvCxnSpPr>
        <p:spPr>
          <a:xfrm flipH="1">
            <a:off x="3497802" y="5048522"/>
            <a:ext cx="594804" cy="43500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文本框 7">
            <a:extLst>
              <a:ext uri="{FF2B5EF4-FFF2-40B4-BE49-F238E27FC236}">
                <a16:creationId xmlns:a16="http://schemas.microsoft.com/office/drawing/2014/main" id="{2722C212-F2DE-498E-AEFB-4BC040F0F221}"/>
              </a:ext>
            </a:extLst>
          </p:cNvPr>
          <p:cNvSpPr txBox="1"/>
          <p:nvPr/>
        </p:nvSpPr>
        <p:spPr>
          <a:xfrm>
            <a:off x="2791790" y="5555592"/>
            <a:ext cx="1642369" cy="307777"/>
          </a:xfrm>
          <a:prstGeom prst="rect">
            <a:avLst/>
          </a:prstGeom>
          <a:noFill/>
        </p:spPr>
        <p:txBody>
          <a:bodyPr wrap="square" rtlCol="0">
            <a:spAutoFit/>
          </a:bodyPr>
          <a:lstStyle/>
          <a:p>
            <a:r>
              <a:rPr lang="zh-CN" altLang="en-US" sz="1400" dirty="0"/>
              <a:t>点击执行</a:t>
            </a:r>
            <a:r>
              <a:rPr lang="en-US" altLang="zh-CN" sz="1400" dirty="0"/>
              <a:t>exe</a:t>
            </a:r>
            <a:r>
              <a:rPr lang="zh-CN" altLang="en-US" sz="1400" dirty="0"/>
              <a:t>文件</a:t>
            </a:r>
          </a:p>
        </p:txBody>
      </p:sp>
      <p:pic>
        <p:nvPicPr>
          <p:cNvPr id="9" name="图片 8">
            <a:extLst>
              <a:ext uri="{FF2B5EF4-FFF2-40B4-BE49-F238E27FC236}">
                <a16:creationId xmlns:a16="http://schemas.microsoft.com/office/drawing/2014/main" id="{B9DF24C0-421F-4FAD-A53B-1ADC8C3569D9}"/>
              </a:ext>
            </a:extLst>
          </p:cNvPr>
          <p:cNvPicPr>
            <a:picLocks noChangeAspect="1"/>
          </p:cNvPicPr>
          <p:nvPr/>
        </p:nvPicPr>
        <p:blipFill>
          <a:blip r:embed="rId5"/>
          <a:stretch>
            <a:fillRect/>
          </a:stretch>
        </p:blipFill>
        <p:spPr>
          <a:xfrm>
            <a:off x="6361289" y="2349777"/>
            <a:ext cx="5236320" cy="2795353"/>
          </a:xfrm>
          <a:prstGeom prst="rect">
            <a:avLst/>
          </a:prstGeom>
        </p:spPr>
      </p:pic>
      <p:cxnSp>
        <p:nvCxnSpPr>
          <p:cNvPr id="11" name="直接箭头连接符 10">
            <a:extLst>
              <a:ext uri="{FF2B5EF4-FFF2-40B4-BE49-F238E27FC236}">
                <a16:creationId xmlns:a16="http://schemas.microsoft.com/office/drawing/2014/main" id="{6EC17F53-ACD9-452D-AF63-CD50E523780B}"/>
              </a:ext>
            </a:extLst>
          </p:cNvPr>
          <p:cNvCxnSpPr>
            <a:cxnSpLocks/>
          </p:cNvCxnSpPr>
          <p:nvPr/>
        </p:nvCxnSpPr>
        <p:spPr>
          <a:xfrm>
            <a:off x="6896074" y="5022933"/>
            <a:ext cx="694334" cy="48618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2" name="文本框 11">
            <a:extLst>
              <a:ext uri="{FF2B5EF4-FFF2-40B4-BE49-F238E27FC236}">
                <a16:creationId xmlns:a16="http://schemas.microsoft.com/office/drawing/2014/main" id="{893BAC23-D45C-426F-A6A0-18E4A5EC098B}"/>
              </a:ext>
            </a:extLst>
          </p:cNvPr>
          <p:cNvSpPr txBox="1"/>
          <p:nvPr/>
        </p:nvSpPr>
        <p:spPr>
          <a:xfrm>
            <a:off x="7590408" y="5483528"/>
            <a:ext cx="1864310" cy="584775"/>
          </a:xfrm>
          <a:prstGeom prst="rect">
            <a:avLst/>
          </a:prstGeom>
          <a:noFill/>
        </p:spPr>
        <p:txBody>
          <a:bodyPr wrap="square" rtlCol="0">
            <a:spAutoFit/>
          </a:bodyPr>
          <a:lstStyle/>
          <a:p>
            <a:r>
              <a:rPr lang="zh-CN" altLang="en-US" sz="1600" dirty="0"/>
              <a:t>点击选择生成的结果所在文件展示</a:t>
            </a:r>
          </a:p>
        </p:txBody>
      </p:sp>
      <p:sp>
        <p:nvSpPr>
          <p:cNvPr id="13" name="矩形 12">
            <a:extLst>
              <a:ext uri="{FF2B5EF4-FFF2-40B4-BE49-F238E27FC236}">
                <a16:creationId xmlns:a16="http://schemas.microsoft.com/office/drawing/2014/main" id="{F4F0546D-F74C-400A-9889-8AD803A7D791}"/>
              </a:ext>
            </a:extLst>
          </p:cNvPr>
          <p:cNvSpPr/>
          <p:nvPr/>
        </p:nvSpPr>
        <p:spPr>
          <a:xfrm>
            <a:off x="3994951" y="4864963"/>
            <a:ext cx="632440" cy="1835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715D9EA3-7424-4A15-A23F-33A9B13C6BC3}"/>
              </a:ext>
            </a:extLst>
          </p:cNvPr>
          <p:cNvSpPr/>
          <p:nvPr/>
        </p:nvSpPr>
        <p:spPr>
          <a:xfrm>
            <a:off x="6263634" y="4833804"/>
            <a:ext cx="632440" cy="1835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创新点</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4750" y="1009145"/>
            <a:ext cx="9255563" cy="765468"/>
            <a:chOff x="1339506" y="1216903"/>
            <a:chExt cx="9168928" cy="1368000"/>
          </a:xfrm>
        </p:grpSpPr>
        <p:sp>
          <p:nvSpPr>
            <p:cNvPr id="45" name="圆角矩形 44"/>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流程图: 离页连接符 45"/>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数据清洗无效点</a:t>
              </a:r>
            </a:p>
          </p:txBody>
        </p:sp>
        <p:sp>
          <p:nvSpPr>
            <p:cNvPr id="48" name="矩形 47"/>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剔除和修改数据集中的异常点、完全重复点</a:t>
              </a:r>
            </a:p>
          </p:txBody>
        </p:sp>
        <p:sp>
          <p:nvSpPr>
            <p:cNvPr id="49" name="文本框 48"/>
            <p:cNvSpPr txBox="1"/>
            <p:nvPr/>
          </p:nvSpPr>
          <p:spPr>
            <a:xfrm>
              <a:off x="1394459" y="1604014"/>
              <a:ext cx="656484" cy="400111"/>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955343" y="2292824"/>
            <a:ext cx="10072048" cy="1261884"/>
          </a:xfrm>
          <a:prstGeom prst="rect">
            <a:avLst/>
          </a:prstGeom>
          <a:noFill/>
        </p:spPr>
        <p:txBody>
          <a:bodyPr wrap="square" rtlCol="0">
            <a:spAutoFit/>
          </a:bodyPr>
          <a:lstStyle/>
          <a:p>
            <a:r>
              <a:rPr lang="zh-CN" altLang="en-US" dirty="0"/>
              <a:t>以</a:t>
            </a:r>
            <a:r>
              <a:rPr lang="en-US" altLang="zh-CN" dirty="0"/>
              <a:t>taxi</a:t>
            </a:r>
            <a:r>
              <a:rPr lang="zh-CN" altLang="en-US" dirty="0"/>
              <a:t>类的成员函数</a:t>
            </a:r>
            <a:r>
              <a:rPr lang="en-US" altLang="zh-CN" dirty="0" err="1"/>
              <a:t>taxi_init</a:t>
            </a:r>
            <a:r>
              <a:rPr lang="zh-CN" altLang="en-US" dirty="0"/>
              <a:t>为例。该函数需要判断：</a:t>
            </a:r>
            <a:endParaRPr lang="en-US" altLang="zh-CN" dirty="0"/>
          </a:p>
          <a:p>
            <a:r>
              <a:rPr lang="zh-CN" altLang="en-US" dirty="0"/>
              <a:t>① 经度</a:t>
            </a:r>
            <a:r>
              <a:rPr lang="en-US" altLang="zh-CN" dirty="0"/>
              <a:t>&lt;100</a:t>
            </a:r>
            <a:r>
              <a:rPr lang="zh-CN" altLang="en-US" dirty="0"/>
              <a:t>，纬度</a:t>
            </a:r>
            <a:r>
              <a:rPr lang="en-US" altLang="zh-CN" dirty="0"/>
              <a:t>&lt;20 </a:t>
            </a:r>
            <a:r>
              <a:rPr lang="en-US" altLang="zh-CN" dirty="0">
                <a:sym typeface="Wingdings" panose="05000000000000000000" pitchFamily="2" charset="2"/>
              </a:rPr>
              <a:t> </a:t>
            </a:r>
            <a:r>
              <a:rPr lang="zh-CN" altLang="en-US" dirty="0">
                <a:sym typeface="Wingdings" panose="05000000000000000000" pitchFamily="2" charset="2"/>
              </a:rPr>
              <a:t>无效点（位于海洋）</a:t>
            </a:r>
            <a:endParaRPr lang="en-US" altLang="zh-CN" dirty="0">
              <a:sym typeface="Wingdings" panose="05000000000000000000" pitchFamily="2" charset="2"/>
            </a:endParaRPr>
          </a:p>
          <a:p>
            <a:r>
              <a:rPr lang="zh-CN" altLang="en-US" dirty="0">
                <a:sym typeface="Wingdings" panose="05000000000000000000" pitchFamily="2" charset="2"/>
              </a:rPr>
              <a:t>② 两个轨迹点的速度</a:t>
            </a:r>
            <a:r>
              <a:rPr lang="en-US" altLang="zh-CN" dirty="0">
                <a:sym typeface="Wingdings" panose="05000000000000000000" pitchFamily="2" charset="2"/>
              </a:rPr>
              <a:t>&gt;67m/s  </a:t>
            </a:r>
            <a:r>
              <a:rPr lang="zh-CN" altLang="en-US" dirty="0">
                <a:sym typeface="Wingdings" panose="05000000000000000000" pitchFamily="2" charset="2"/>
              </a:rPr>
              <a:t>无效点（非正常行驶速度）</a:t>
            </a:r>
            <a:endParaRPr lang="en-US" altLang="zh-CN" dirty="0">
              <a:sym typeface="Wingdings" panose="05000000000000000000" pitchFamily="2" charset="2"/>
            </a:endParaRPr>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28" y="3644594"/>
            <a:ext cx="5334274" cy="198765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827" y="3644594"/>
            <a:ext cx="5734345" cy="14415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4750" y="1009145"/>
            <a:ext cx="9255563" cy="765468"/>
            <a:chOff x="1339506" y="1216903"/>
            <a:chExt cx="9168928" cy="1368000"/>
          </a:xfrm>
        </p:grpSpPr>
        <p:sp>
          <p:nvSpPr>
            <p:cNvPr id="3" name="圆角矩形 44"/>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全路径信息存储</a:t>
              </a:r>
            </a:p>
          </p:txBody>
        </p:sp>
        <p:sp>
          <p:nvSpPr>
            <p:cNvPr id="6" name="矩形 5"/>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以空间代替时间</a:t>
              </a:r>
            </a:p>
          </p:txBody>
        </p:sp>
        <p:sp>
          <p:nvSpPr>
            <p:cNvPr id="7" name="文本框 6"/>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55343" y="2292824"/>
            <a:ext cx="10072048" cy="969496"/>
          </a:xfrm>
          <a:prstGeom prst="rect">
            <a:avLst/>
          </a:prstGeom>
          <a:noFill/>
        </p:spPr>
        <p:txBody>
          <a:bodyPr wrap="square" rtlCol="0">
            <a:spAutoFit/>
          </a:bodyPr>
          <a:lstStyle/>
          <a:p>
            <a:r>
              <a:rPr lang="zh-CN" altLang="en-US" dirty="0">
                <a:sym typeface="Wingdings" panose="05000000000000000000" pitchFamily="2" charset="2"/>
              </a:rPr>
              <a:t>在</a:t>
            </a:r>
            <a:r>
              <a:rPr lang="en-US" altLang="zh-CN" dirty="0">
                <a:sym typeface="Wingdings" panose="05000000000000000000" pitchFamily="2" charset="2"/>
              </a:rPr>
              <a:t>allpath.cpp</a:t>
            </a:r>
            <a:r>
              <a:rPr lang="zh-CN" altLang="en-US" dirty="0">
                <a:sym typeface="Wingdings" panose="05000000000000000000" pitchFamily="2" charset="2"/>
              </a:rPr>
              <a:t>中，我们对点、边、图类的成员函数进行了定义。</a:t>
            </a:r>
            <a:endParaRPr lang="en-US" altLang="zh-CN" dirty="0">
              <a:sym typeface="Wingdings" panose="05000000000000000000" pitchFamily="2" charset="2"/>
            </a:endParaRPr>
          </a:p>
          <a:p>
            <a:r>
              <a:rPr lang="zh-CN" altLang="en-US" dirty="0">
                <a:sym typeface="Wingdings" panose="05000000000000000000" pitchFamily="2" charset="2"/>
              </a:rPr>
              <a:t>每当传入轨迹点时，更新边经过的次数，更新边的最短用时（不存在边时用点对新建一条边）</a:t>
            </a:r>
            <a:endParaRPr lang="en-US" altLang="zh-CN" dirty="0">
              <a:sym typeface="Wingdings" panose="05000000000000000000" pitchFamily="2" charset="2"/>
            </a:endParaRPr>
          </a:p>
          <a:p>
            <a:r>
              <a:rPr lang="zh-CN" altLang="en-US" dirty="0"/>
              <a:t>更新完毕后，图对象就包含了所有我们需要的信息，并且不需要额外考虑时间要素</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21" y="3429000"/>
            <a:ext cx="9474687" cy="307355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4750" y="1009145"/>
            <a:ext cx="9255563" cy="765468"/>
            <a:chOff x="1339506" y="1216903"/>
            <a:chExt cx="9168928" cy="1368000"/>
          </a:xfrm>
        </p:grpSpPr>
        <p:sp>
          <p:nvSpPr>
            <p:cNvPr id="3" name="圆角矩形 44"/>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额外信息</a:t>
              </a:r>
            </a:p>
          </p:txBody>
        </p:sp>
        <p:sp>
          <p:nvSpPr>
            <p:cNvPr id="6" name="矩形 5"/>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获取、存储任务需求之外的数据，便于调试与检验</a:t>
              </a:r>
            </a:p>
          </p:txBody>
        </p:sp>
        <p:sp>
          <p:nvSpPr>
            <p:cNvPr id="7" name="文本框 6"/>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55343" y="2292824"/>
            <a:ext cx="10072048" cy="677108"/>
          </a:xfrm>
          <a:prstGeom prst="rect">
            <a:avLst/>
          </a:prstGeom>
          <a:noFill/>
        </p:spPr>
        <p:txBody>
          <a:bodyPr wrap="square" rtlCol="0">
            <a:spAutoFit/>
          </a:bodyPr>
          <a:lstStyle/>
          <a:p>
            <a:r>
              <a:rPr lang="zh-CN" altLang="en-US" dirty="0">
                <a:sym typeface="Wingdings" panose="05000000000000000000" pitchFamily="2" charset="2"/>
              </a:rPr>
              <a:t>我们以任务需求为基础，在各种情况保留一些可以用于调试和检验的数据，并且提供了相关接口进行信息的输出。</a:t>
            </a: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75" y="3303213"/>
            <a:ext cx="10291584" cy="24846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4750" y="1009145"/>
            <a:ext cx="9255563" cy="765468"/>
            <a:chOff x="1339506" y="1216903"/>
            <a:chExt cx="9168928" cy="1368000"/>
          </a:xfrm>
        </p:grpSpPr>
        <p:sp>
          <p:nvSpPr>
            <p:cNvPr id="3" name="圆角矩形 44"/>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地理区分判别</a:t>
              </a:r>
            </a:p>
          </p:txBody>
        </p:sp>
        <p:sp>
          <p:nvSpPr>
            <p:cNvPr id="6" name="矩形 5"/>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将区域划分为北京内与北京外，采用不同的分析方法</a:t>
              </a:r>
            </a:p>
          </p:txBody>
        </p:sp>
        <p:sp>
          <p:nvSpPr>
            <p:cNvPr id="7" name="文本框 6"/>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1059976" y="2861784"/>
            <a:ext cx="10072048" cy="1538883"/>
          </a:xfrm>
          <a:prstGeom prst="rect">
            <a:avLst/>
          </a:prstGeom>
          <a:noFill/>
        </p:spPr>
        <p:txBody>
          <a:bodyPr wrap="square" rtlCol="0">
            <a:spAutoFit/>
          </a:bodyPr>
          <a:lstStyle/>
          <a:p>
            <a:r>
              <a:rPr lang="zh-CN" altLang="en-US" dirty="0">
                <a:sym typeface="Wingdings" panose="05000000000000000000" pitchFamily="2" charset="2"/>
              </a:rPr>
              <a:t>任务需求主要在于北京内，因此在众多情况下，我们将整个北京划分为一个个网格，能够细化处理的数据，北京外的地区作为同级的“大型网格”，相对的分析更简单。</a:t>
            </a:r>
            <a:endParaRPr lang="en-US" altLang="zh-CN" dirty="0">
              <a:sym typeface="Wingdings" panose="05000000000000000000" pitchFamily="2" charset="2"/>
            </a:endParaRPr>
          </a:p>
          <a:p>
            <a:r>
              <a:rPr lang="zh-CN" altLang="en-US" dirty="0">
                <a:sym typeface="Wingdings" panose="05000000000000000000" pitchFamily="2" charset="2"/>
              </a:rPr>
              <a:t>这种做法在用户需求和程序效率上取了均衡</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sz="1800" b="1" dirty="0">
                <a:solidFill>
                  <a:srgbClr val="0070C0"/>
                </a:solidFill>
                <a:sym typeface="Wingdings" panose="05000000000000000000" pitchFamily="2" charset="2"/>
              </a:rPr>
              <a:t>由此我们建立了</a:t>
            </a:r>
            <a:r>
              <a:rPr lang="en-US" altLang="zh-CN" sz="1800" b="1" dirty="0" err="1">
                <a:solidFill>
                  <a:srgbClr val="0070C0"/>
                </a:solidFill>
                <a:sym typeface="Wingdings" panose="05000000000000000000" pitchFamily="2" charset="2"/>
              </a:rPr>
              <a:t>position_distribution_inBeiJing</a:t>
            </a:r>
            <a:r>
              <a:rPr lang="en-US" altLang="zh-CN" sz="1800" b="1" dirty="0">
                <a:solidFill>
                  <a:srgbClr val="0070C0"/>
                </a:solidFill>
                <a:sym typeface="Wingdings" panose="05000000000000000000" pitchFamily="2" charset="2"/>
              </a:rPr>
              <a:t>/</a:t>
            </a:r>
            <a:r>
              <a:rPr lang="en-US" altLang="zh-CN" sz="1800" b="1" dirty="0" err="1">
                <a:solidFill>
                  <a:srgbClr val="0070C0"/>
                </a:solidFill>
                <a:sym typeface="Wingdings" panose="05000000000000000000" pitchFamily="2" charset="2"/>
              </a:rPr>
              <a:t>outBeiJing</a:t>
            </a:r>
            <a:r>
              <a:rPr lang="zh-CN" altLang="en-US" sz="1800" b="1" dirty="0">
                <a:solidFill>
                  <a:srgbClr val="0070C0"/>
                </a:solidFill>
                <a:sym typeface="Wingdings" panose="05000000000000000000" pitchFamily="2" charset="2"/>
              </a:rPr>
              <a:t>类 和 </a:t>
            </a:r>
            <a:r>
              <a:rPr lang="en-US" altLang="zh-CN" sz="1800" b="1" dirty="0" err="1">
                <a:solidFill>
                  <a:srgbClr val="0070C0"/>
                </a:solidFill>
                <a:sym typeface="Wingdings" panose="05000000000000000000" pitchFamily="2" charset="2"/>
              </a:rPr>
              <a:t>position_distribution_r</a:t>
            </a:r>
            <a:r>
              <a:rPr lang="en-US" altLang="zh-CN" sz="1800" b="1" dirty="0">
                <a:solidFill>
                  <a:srgbClr val="0070C0"/>
                </a:solidFill>
                <a:sym typeface="Wingdings" panose="05000000000000000000" pitchFamily="2" charset="2"/>
              </a:rPr>
              <a:t>/</a:t>
            </a:r>
            <a:r>
              <a:rPr lang="en-US" altLang="zh-CN" sz="1800" b="1" dirty="0" err="1">
                <a:solidFill>
                  <a:srgbClr val="0070C0"/>
                </a:solidFill>
                <a:sym typeface="Wingdings" panose="05000000000000000000" pitchFamily="2" charset="2"/>
              </a:rPr>
              <a:t>outr</a:t>
            </a:r>
            <a:r>
              <a:rPr lang="zh-CN" altLang="en-US" sz="1800" b="1" dirty="0">
                <a:solidFill>
                  <a:srgbClr val="0070C0"/>
                </a:solidFill>
                <a:sym typeface="Wingdings" panose="05000000000000000000" pitchFamily="2" charset="2"/>
              </a:rPr>
              <a:t>类</a:t>
            </a:r>
            <a:endParaRPr lang="zh-CN" altLang="en-US" sz="1800" b="1"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48" y="979235"/>
            <a:ext cx="10776504" cy="5658141"/>
          </a:xfrm>
          <a:prstGeom prst="rect">
            <a:avLst/>
          </a:prstGeom>
        </p:spPr>
      </p:pic>
      <p:sp>
        <p:nvSpPr>
          <p:cNvPr id="3" name="文本框 2"/>
          <p:cNvSpPr txBox="1"/>
          <p:nvPr/>
        </p:nvSpPr>
        <p:spPr>
          <a:xfrm>
            <a:off x="4998720" y="1903307"/>
            <a:ext cx="4246880" cy="384721"/>
          </a:xfrm>
          <a:prstGeom prst="rect">
            <a:avLst/>
          </a:prstGeom>
          <a:noFill/>
        </p:spPr>
        <p:txBody>
          <a:bodyPr wrap="square" rtlCol="0">
            <a:spAutoFit/>
          </a:bodyPr>
          <a:lstStyle/>
          <a:p>
            <a:r>
              <a:rPr lang="zh-CN" altLang="en-US" dirty="0">
                <a:highlight>
                  <a:srgbClr val="FFFF00"/>
                </a:highlight>
              </a:rPr>
              <a:t>北京内</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932" y="2605118"/>
            <a:ext cx="7358668" cy="3267362"/>
          </a:xfrm>
          <a:prstGeom prst="rect">
            <a:avLst/>
          </a:prstGeom>
        </p:spPr>
      </p:pic>
      <p:sp>
        <p:nvSpPr>
          <p:cNvPr id="2" name="文本框 1"/>
          <p:cNvSpPr txBox="1"/>
          <p:nvPr/>
        </p:nvSpPr>
        <p:spPr>
          <a:xfrm>
            <a:off x="4998720" y="1903307"/>
            <a:ext cx="4246880" cy="384721"/>
          </a:xfrm>
          <a:prstGeom prst="rect">
            <a:avLst/>
          </a:prstGeom>
          <a:noFill/>
        </p:spPr>
        <p:txBody>
          <a:bodyPr wrap="square" rtlCol="0">
            <a:spAutoFit/>
          </a:bodyPr>
          <a:lstStyle/>
          <a:p>
            <a:r>
              <a:rPr lang="zh-CN" altLang="en-US" dirty="0">
                <a:highlight>
                  <a:srgbClr val="FFFF00"/>
                </a:highlight>
              </a:rPr>
              <a:t>北京外</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4750" y="1009145"/>
            <a:ext cx="9255563" cy="765468"/>
            <a:chOff x="1339506" y="1216903"/>
            <a:chExt cx="9168928" cy="1368000"/>
          </a:xfrm>
        </p:grpSpPr>
        <p:sp>
          <p:nvSpPr>
            <p:cNvPr id="3" name="圆角矩形 44"/>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时间范围分析</a:t>
              </a:r>
            </a:p>
          </p:txBody>
        </p:sp>
        <p:sp>
          <p:nvSpPr>
            <p:cNvPr id="6" name="矩形 5"/>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可在任意时间范围分析问题</a:t>
              </a:r>
            </a:p>
          </p:txBody>
        </p:sp>
        <p:sp>
          <p:nvSpPr>
            <p:cNvPr id="7" name="文本框 6"/>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1059976" y="3429000"/>
            <a:ext cx="10072048" cy="677108"/>
          </a:xfrm>
          <a:prstGeom prst="rect">
            <a:avLst/>
          </a:prstGeom>
          <a:noFill/>
        </p:spPr>
        <p:txBody>
          <a:bodyPr wrap="square" rtlCol="0">
            <a:spAutoFit/>
          </a:bodyPr>
          <a:lstStyle/>
          <a:p>
            <a:r>
              <a:rPr lang="zh-CN" altLang="en-US" dirty="0">
                <a:sym typeface="Wingdings" panose="05000000000000000000" pitchFamily="2" charset="2"/>
              </a:rPr>
              <a:t>我们在</a:t>
            </a:r>
            <a:r>
              <a:rPr lang="en-US" altLang="zh-CN" dirty="0" err="1">
                <a:sym typeface="Wingdings" panose="05000000000000000000" pitchFamily="2" charset="2"/>
              </a:rPr>
              <a:t>time_distribution</a:t>
            </a:r>
            <a:r>
              <a:rPr lang="zh-CN" altLang="en-US" dirty="0">
                <a:sym typeface="Wingdings" panose="05000000000000000000" pitchFamily="2" charset="2"/>
              </a:rPr>
              <a:t>类中，以分钟为单位存储信息，能够展示任意时间区间的出租车（轨迹）信息</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Part.02</a:t>
            </a:r>
          </a:p>
        </p:txBody>
      </p:sp>
      <p:sp>
        <p:nvSpPr>
          <p:cNvPr id="9" name="文本框 8"/>
          <p:cNvSpPr txBox="1"/>
          <p:nvPr/>
        </p:nvSpPr>
        <p:spPr>
          <a:xfrm>
            <a:off x="3327403" y="4789618"/>
            <a:ext cx="5537199" cy="707887"/>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方案论证</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11" y="1099903"/>
            <a:ext cx="7266653" cy="5348310"/>
          </a:xfrm>
          <a:prstGeom prst="rect">
            <a:avLst/>
          </a:prstGeom>
        </p:spPr>
      </p:pic>
      <p:sp>
        <p:nvSpPr>
          <p:cNvPr id="3" name="文本框 2"/>
          <p:cNvSpPr txBox="1"/>
          <p:nvPr/>
        </p:nvSpPr>
        <p:spPr>
          <a:xfrm>
            <a:off x="7619999" y="3063239"/>
            <a:ext cx="3908214" cy="384721"/>
          </a:xfrm>
          <a:prstGeom prst="rect">
            <a:avLst/>
          </a:prstGeom>
          <a:noFill/>
        </p:spPr>
        <p:txBody>
          <a:bodyPr wrap="square" rtlCol="0">
            <a:spAutoFit/>
          </a:bodyPr>
          <a:lstStyle/>
          <a:p>
            <a:r>
              <a:rPr lang="en-US" altLang="zh-CN" dirty="0" err="1"/>
              <a:t>Time_distribution_update</a:t>
            </a:r>
            <a:r>
              <a:rPr lang="zh-CN" altLang="en-US" dirty="0"/>
              <a:t>函数一角</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4750" y="1009145"/>
            <a:ext cx="9255563" cy="765468"/>
            <a:chOff x="1339506" y="1216903"/>
            <a:chExt cx="9168928" cy="1368000"/>
          </a:xfrm>
        </p:grpSpPr>
        <p:sp>
          <p:nvSpPr>
            <p:cNvPr id="3" name="圆角矩形 44"/>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可视化</a:t>
              </a:r>
            </a:p>
          </p:txBody>
        </p:sp>
        <p:sp>
          <p:nvSpPr>
            <p:cNvPr id="6" name="矩形 5"/>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引入高德</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JS API</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，直观展现程序功能，方便用户交互</a:t>
              </a:r>
            </a:p>
          </p:txBody>
        </p:sp>
        <p:sp>
          <p:nvSpPr>
            <p:cNvPr id="7" name="文本框 6"/>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07255AD0-0E1C-4BFE-A198-E904D78ACA46}"/>
              </a:ext>
            </a:extLst>
          </p:cNvPr>
          <p:cNvSpPr txBox="1"/>
          <p:nvPr/>
        </p:nvSpPr>
        <p:spPr>
          <a:xfrm>
            <a:off x="1402672" y="2237173"/>
            <a:ext cx="7315200" cy="969496"/>
          </a:xfrm>
          <a:prstGeom prst="rect">
            <a:avLst/>
          </a:prstGeom>
          <a:noFill/>
        </p:spPr>
        <p:txBody>
          <a:bodyPr wrap="square" rtlCol="0">
            <a:spAutoFit/>
          </a:bodyPr>
          <a:lstStyle/>
          <a:p>
            <a:r>
              <a:rPr lang="zh-CN" altLang="en-US" dirty="0"/>
              <a:t>通过</a:t>
            </a:r>
            <a:r>
              <a:rPr lang="en-US" altLang="zh-CN" dirty="0"/>
              <a:t>JS</a:t>
            </a:r>
            <a:r>
              <a:rPr lang="zh-CN" altLang="en-US" dirty="0"/>
              <a:t>调用</a:t>
            </a:r>
            <a:r>
              <a:rPr lang="en-US" altLang="zh-CN" dirty="0"/>
              <a:t>exe</a:t>
            </a:r>
            <a:r>
              <a:rPr lang="zh-CN" altLang="en-US" dirty="0"/>
              <a:t>应用程序，再通过</a:t>
            </a:r>
            <a:r>
              <a:rPr lang="en-US" altLang="zh-CN" dirty="0"/>
              <a:t>JS</a:t>
            </a:r>
            <a:r>
              <a:rPr lang="zh-CN" altLang="en-US" dirty="0"/>
              <a:t>和</a:t>
            </a:r>
            <a:r>
              <a:rPr lang="en-US" altLang="zh-CN" dirty="0"/>
              <a:t>C++</a:t>
            </a:r>
            <a:r>
              <a:rPr lang="zh-CN" altLang="en-US" dirty="0"/>
              <a:t>的文件操作，实现了前端和后端的对接，将</a:t>
            </a:r>
            <a:r>
              <a:rPr lang="en-US" altLang="zh-CN" dirty="0"/>
              <a:t>C++</a:t>
            </a:r>
            <a:r>
              <a:rPr lang="zh-CN" altLang="en-US" dirty="0"/>
              <a:t>的运行结果放到了网页端进行展示，使整个项目更加紧密、美观、体现出完整性。</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Part.05</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程序展示</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初始界面</a:t>
            </a:r>
          </a:p>
        </p:txBody>
      </p:sp>
      <p:pic>
        <p:nvPicPr>
          <p:cNvPr id="2" name="图片 1">
            <a:extLst>
              <a:ext uri="{FF2B5EF4-FFF2-40B4-BE49-F238E27FC236}">
                <a16:creationId xmlns:a16="http://schemas.microsoft.com/office/drawing/2014/main" id="{4945AD7F-E70F-480E-8891-3DF66E7D9381}"/>
              </a:ext>
            </a:extLst>
          </p:cNvPr>
          <p:cNvPicPr>
            <a:picLocks noChangeAspect="1"/>
          </p:cNvPicPr>
          <p:nvPr/>
        </p:nvPicPr>
        <p:blipFill>
          <a:blip r:embed="rId3"/>
          <a:stretch>
            <a:fillRect/>
          </a:stretch>
        </p:blipFill>
        <p:spPr>
          <a:xfrm>
            <a:off x="900944" y="1635512"/>
            <a:ext cx="9622053" cy="489415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681560" y="1108969"/>
            <a:ext cx="3517578"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5.2 F1—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展示车辆轨迹</a:t>
            </a:r>
          </a:p>
        </p:txBody>
      </p:sp>
      <p:cxnSp>
        <p:nvCxnSpPr>
          <p:cNvPr id="13" name="直接连接符 12"/>
          <p:cNvCxnSpPr/>
          <p:nvPr/>
        </p:nvCxnSpPr>
        <p:spPr>
          <a:xfrm>
            <a:off x="7530435" y="6039797"/>
            <a:ext cx="28515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6811E95-3669-4E57-A5D2-4AC612DC819B}"/>
              </a:ext>
            </a:extLst>
          </p:cNvPr>
          <p:cNvCxnSpPr/>
          <p:nvPr/>
        </p:nvCxnSpPr>
        <p:spPr>
          <a:xfrm>
            <a:off x="1014562" y="6039797"/>
            <a:ext cx="28515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C8B117E-F092-45B0-A2B2-010E4DBEFEDE}"/>
              </a:ext>
            </a:extLst>
          </p:cNvPr>
          <p:cNvPicPr>
            <a:picLocks noChangeAspect="1"/>
          </p:cNvPicPr>
          <p:nvPr/>
        </p:nvPicPr>
        <p:blipFill rotWithShape="1">
          <a:blip r:embed="rId2"/>
          <a:srcRect l="8617" r="16681"/>
          <a:stretch/>
        </p:blipFill>
        <p:spPr>
          <a:xfrm>
            <a:off x="294605" y="1982462"/>
            <a:ext cx="5062293" cy="3446856"/>
          </a:xfrm>
          <a:prstGeom prst="rect">
            <a:avLst/>
          </a:prstGeom>
        </p:spPr>
      </p:pic>
      <p:sp>
        <p:nvSpPr>
          <p:cNvPr id="8" name="文本框 7">
            <a:extLst>
              <a:ext uri="{FF2B5EF4-FFF2-40B4-BE49-F238E27FC236}">
                <a16:creationId xmlns:a16="http://schemas.microsoft.com/office/drawing/2014/main" id="{EEE2C18F-DF8F-4E9F-B0B1-73B63F54028A}"/>
              </a:ext>
            </a:extLst>
          </p:cNvPr>
          <p:cNvSpPr txBox="1"/>
          <p:nvPr/>
        </p:nvSpPr>
        <p:spPr>
          <a:xfrm>
            <a:off x="1207363" y="5655076"/>
            <a:ext cx="3400148" cy="384721"/>
          </a:xfrm>
          <a:prstGeom prst="rect">
            <a:avLst/>
          </a:prstGeom>
          <a:noFill/>
        </p:spPr>
        <p:txBody>
          <a:bodyPr wrap="square" rtlCol="0">
            <a:spAutoFit/>
          </a:bodyPr>
          <a:lstStyle/>
          <a:p>
            <a:r>
              <a:rPr lang="zh-CN" altLang="en-US" dirty="0"/>
              <a:t>展示全部车辆轨迹</a:t>
            </a:r>
          </a:p>
        </p:txBody>
      </p:sp>
      <p:pic>
        <p:nvPicPr>
          <p:cNvPr id="9" name="图片 8">
            <a:extLst>
              <a:ext uri="{FF2B5EF4-FFF2-40B4-BE49-F238E27FC236}">
                <a16:creationId xmlns:a16="http://schemas.microsoft.com/office/drawing/2014/main" id="{DDFFD928-3EE7-4D0D-99FB-9566262A9975}"/>
              </a:ext>
            </a:extLst>
          </p:cNvPr>
          <p:cNvPicPr>
            <a:picLocks noChangeAspect="1"/>
          </p:cNvPicPr>
          <p:nvPr/>
        </p:nvPicPr>
        <p:blipFill>
          <a:blip r:embed="rId3"/>
          <a:stretch>
            <a:fillRect/>
          </a:stretch>
        </p:blipFill>
        <p:spPr>
          <a:xfrm>
            <a:off x="5918446" y="1982462"/>
            <a:ext cx="5498237" cy="3449126"/>
          </a:xfrm>
          <a:prstGeom prst="rect">
            <a:avLst/>
          </a:prstGeom>
        </p:spPr>
      </p:pic>
      <p:sp>
        <p:nvSpPr>
          <p:cNvPr id="10" name="文本框 9">
            <a:extLst>
              <a:ext uri="{FF2B5EF4-FFF2-40B4-BE49-F238E27FC236}">
                <a16:creationId xmlns:a16="http://schemas.microsoft.com/office/drawing/2014/main" id="{063A2EC6-59A8-4690-B2FB-776F5F85212E}"/>
              </a:ext>
            </a:extLst>
          </p:cNvPr>
          <p:cNvSpPr txBox="1"/>
          <p:nvPr/>
        </p:nvSpPr>
        <p:spPr>
          <a:xfrm>
            <a:off x="7530435" y="5646198"/>
            <a:ext cx="2851573" cy="384721"/>
          </a:xfrm>
          <a:prstGeom prst="rect">
            <a:avLst/>
          </a:prstGeom>
          <a:noFill/>
        </p:spPr>
        <p:txBody>
          <a:bodyPr wrap="square" rtlCol="0">
            <a:spAutoFit/>
          </a:bodyPr>
          <a:lstStyle/>
          <a:p>
            <a:r>
              <a:rPr lang="zh-CN" altLang="en-US" dirty="0"/>
              <a:t>展示指定车辆轨迹</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01600" y="1528840"/>
            <a:ext cx="32647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27748" y="1108969"/>
            <a:ext cx="5178753"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5.3.1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其他功能</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UI</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界面（</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F3—F9</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56F24A26-2BF9-4938-8EC7-22BBD35EDC9C}"/>
              </a:ext>
            </a:extLst>
          </p:cNvPr>
          <p:cNvPicPr>
            <a:picLocks noChangeAspect="1"/>
          </p:cNvPicPr>
          <p:nvPr/>
        </p:nvPicPr>
        <p:blipFill>
          <a:blip r:embed="rId2"/>
          <a:stretch>
            <a:fillRect/>
          </a:stretch>
        </p:blipFill>
        <p:spPr>
          <a:xfrm>
            <a:off x="381740" y="1559393"/>
            <a:ext cx="9564210" cy="486473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01600" y="1528840"/>
            <a:ext cx="34331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227748" y="1108969"/>
            <a:ext cx="5036710"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5.3.2</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保存输入参数后，调用</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exe</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程序</a:t>
            </a:r>
          </a:p>
        </p:txBody>
      </p:sp>
      <p:pic>
        <p:nvPicPr>
          <p:cNvPr id="7" name="图片 6">
            <a:extLst>
              <a:ext uri="{FF2B5EF4-FFF2-40B4-BE49-F238E27FC236}">
                <a16:creationId xmlns:a16="http://schemas.microsoft.com/office/drawing/2014/main" id="{F9C63D8A-FF51-4E49-A87A-A10A2DEC9116}"/>
              </a:ext>
            </a:extLst>
          </p:cNvPr>
          <p:cNvPicPr>
            <a:picLocks noChangeAspect="1"/>
          </p:cNvPicPr>
          <p:nvPr/>
        </p:nvPicPr>
        <p:blipFill>
          <a:blip r:embed="rId2"/>
          <a:stretch>
            <a:fillRect/>
          </a:stretch>
        </p:blipFill>
        <p:spPr>
          <a:xfrm>
            <a:off x="763479" y="1734132"/>
            <a:ext cx="8824403" cy="448843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25752" y="1528840"/>
            <a:ext cx="36038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415335" y="1108969"/>
            <a:ext cx="367575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5.4.1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程序运行结果弹窗显示</a:t>
            </a:r>
          </a:p>
        </p:txBody>
      </p:sp>
      <p:pic>
        <p:nvPicPr>
          <p:cNvPr id="4" name="图片 3">
            <a:extLst>
              <a:ext uri="{FF2B5EF4-FFF2-40B4-BE49-F238E27FC236}">
                <a16:creationId xmlns:a16="http://schemas.microsoft.com/office/drawing/2014/main" id="{EE127D09-1A1C-46A5-A9D5-A21B1E35B592}"/>
              </a:ext>
            </a:extLst>
          </p:cNvPr>
          <p:cNvPicPr>
            <a:picLocks noChangeAspect="1"/>
          </p:cNvPicPr>
          <p:nvPr/>
        </p:nvPicPr>
        <p:blipFill>
          <a:blip r:embed="rId2"/>
          <a:stretch>
            <a:fillRect/>
          </a:stretch>
        </p:blipFill>
        <p:spPr>
          <a:xfrm>
            <a:off x="1162974" y="1757389"/>
            <a:ext cx="9138082" cy="464798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195070" cy="45910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Part.06</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总结</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6.1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sp>
        <p:nvSpPr>
          <p:cNvPr id="20" name="TextBox 74"/>
          <p:cNvSpPr txBox="1"/>
          <p:nvPr/>
        </p:nvSpPr>
        <p:spPr>
          <a:xfrm>
            <a:off x="2981960" y="2264625"/>
            <a:ext cx="8444653" cy="738664"/>
          </a:xfrm>
          <a:prstGeom prst="rect">
            <a:avLst/>
          </a:prstGeom>
          <a:noFill/>
        </p:spPr>
        <p:txBody>
          <a:bodyPr wrap="square" lIns="0" tIns="0" rIns="0" bIns="0" rtlCol="0">
            <a:spAutoFit/>
          </a:bodyPr>
          <a:lstStyle/>
          <a:p>
            <a:pPr algn="ctr">
              <a:buClrTx/>
              <a:buSzTx/>
              <a:buFontTx/>
            </a:pPr>
            <a:r>
              <a:rPr lang="zh-CN" sz="2400" dirty="0">
                <a:solidFill>
                  <a:schemeClr val="tx1">
                    <a:lumMod val="65000"/>
                    <a:lumOff val="35000"/>
                  </a:schemeClr>
                </a:solidFill>
                <a:latin typeface="微软雅黑" panose="020B0503020204020204" pitchFamily="34" charset="-122"/>
                <a:ea typeface="微软雅黑" panose="020B0503020204020204" pitchFamily="34" charset="-122"/>
              </a:rPr>
              <a:t>对于程序层次的搭建有了更好的思考</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，学习了各类插件与集成环境联合开发的知识</a:t>
            </a:r>
            <a:endParaRPr 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488629" y="2286537"/>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01</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480081" y="3812420"/>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02</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20529" y="5454476"/>
            <a:ext cx="672075" cy="672075"/>
            <a:chOff x="2769119" y="3325028"/>
            <a:chExt cx="504056" cy="504056"/>
          </a:xfrm>
        </p:grpSpPr>
        <p:sp>
          <p:nvSpPr>
            <p:cNvPr id="42" name="椭圆 41"/>
            <p:cNvSpPr/>
            <p:nvPr/>
          </p:nvSpPr>
          <p:spPr>
            <a:xfrm>
              <a:off x="2769119" y="3325028"/>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TextBox 72"/>
            <p:cNvSpPr txBox="1"/>
            <p:nvPr/>
          </p:nvSpPr>
          <p:spPr>
            <a:xfrm>
              <a:off x="2808589" y="3407779"/>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03</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3AD5787C-B98E-4D3A-AD4D-97983AAE6D90}"/>
              </a:ext>
            </a:extLst>
          </p:cNvPr>
          <p:cNvSpPr txBox="1"/>
          <p:nvPr/>
        </p:nvSpPr>
        <p:spPr>
          <a:xfrm>
            <a:off x="2825751" y="3721947"/>
            <a:ext cx="8600861" cy="830997"/>
          </a:xfrm>
          <a:prstGeom prst="rect">
            <a:avLst/>
          </a:prstGeom>
          <a:noFill/>
        </p:spPr>
        <p:txBody>
          <a:bodyPr wrap="square" rtlCol="0">
            <a:spAutoFit/>
          </a:bodyPr>
          <a:lstStyle/>
          <a:p>
            <a:r>
              <a:rPr lang="zh-CN" altLang="zh-CN" sz="2400" dirty="0">
                <a:solidFill>
                  <a:schemeClr val="tx1">
                    <a:lumMod val="65000"/>
                    <a:lumOff val="35000"/>
                  </a:schemeClr>
                </a:solidFill>
                <a:latin typeface="微软雅黑" panose="020B0503020204020204" pitchFamily="34" charset="-122"/>
                <a:ea typeface="微软雅黑" panose="020B0503020204020204" pitchFamily="34" charset="-122"/>
              </a:rPr>
              <a:t>后端的实现内容非常复杂繁多，很多地方没有经过算法的优化，但完成度较高，能够将对应的函数功能合理实现</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3696BE8-A890-4DEB-8EC3-F445C9908388}"/>
              </a:ext>
            </a:extLst>
          </p:cNvPr>
          <p:cNvSpPr txBox="1"/>
          <p:nvPr/>
        </p:nvSpPr>
        <p:spPr>
          <a:xfrm>
            <a:off x="2825751" y="5418617"/>
            <a:ext cx="8922058" cy="1123384"/>
          </a:xfrm>
          <a:prstGeom prst="rect">
            <a:avLst/>
          </a:prstGeom>
          <a:noFill/>
        </p:spPr>
        <p:txBody>
          <a:bodyPr wrap="square" rtlCol="0">
            <a:spAutoFit/>
          </a:bodyPr>
          <a:lstStyle/>
          <a:p>
            <a:r>
              <a:rPr lang="zh-CN" altLang="zh-CN" sz="2400" dirty="0">
                <a:solidFill>
                  <a:schemeClr val="tx1">
                    <a:lumMod val="65000"/>
                    <a:lumOff val="35000"/>
                  </a:schemeClr>
                </a:solidFill>
                <a:latin typeface="微软雅黑" panose="020B0503020204020204" pitchFamily="34" charset="-122"/>
                <a:ea typeface="微软雅黑" panose="020B0503020204020204" pitchFamily="34" charset="-122"/>
              </a:rPr>
              <a:t>如果想要进一步提升，除了设计优秀的算法，使用更合理的数据结构外，还可以参考数据库的实现完成更合理的数据处理和分析。</a:t>
            </a:r>
          </a:p>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27541" y="1108710"/>
            <a:ext cx="2761615"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研究内容</a:t>
            </a:r>
          </a:p>
        </p:txBody>
      </p:sp>
      <p:sp>
        <p:nvSpPr>
          <p:cNvPr id="18" name="矩形 3"/>
          <p:cNvSpPr/>
          <p:nvPr/>
        </p:nvSpPr>
        <p:spPr>
          <a:xfrm>
            <a:off x="8363798" y="293469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20" name="TextBox 74"/>
          <p:cNvSpPr txBox="1"/>
          <p:nvPr/>
        </p:nvSpPr>
        <p:spPr>
          <a:xfrm>
            <a:off x="4493208" y="2258221"/>
            <a:ext cx="5633431"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剔除、修改异常值，并将数据以不同形式组合载入程序结构</a:t>
            </a:r>
          </a:p>
        </p:txBody>
      </p:sp>
      <p:sp>
        <p:nvSpPr>
          <p:cNvPr id="21" name="TextBox 75"/>
          <p:cNvSpPr txBox="1"/>
          <p:nvPr/>
        </p:nvSpPr>
        <p:spPr>
          <a:xfrm>
            <a:off x="4570663" y="3238828"/>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快速建立信息，用于信息分类和处理</a:t>
            </a:r>
          </a:p>
        </p:txBody>
      </p:sp>
      <p:sp>
        <p:nvSpPr>
          <p:cNvPr id="25" name="矩形 3"/>
          <p:cNvSpPr/>
          <p:nvPr/>
        </p:nvSpPr>
        <p:spPr>
          <a:xfrm>
            <a:off x="524454" y="1953283"/>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grpSp>
        <p:nvGrpSpPr>
          <p:cNvPr id="31" name="组合 30"/>
          <p:cNvGrpSpPr/>
          <p:nvPr/>
        </p:nvGrpSpPr>
        <p:grpSpPr>
          <a:xfrm>
            <a:off x="219385" y="2068171"/>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8050181" y="3033484"/>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1116497" y="2164961"/>
            <a:ext cx="2298067"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3200" dirty="0">
                <a:solidFill>
                  <a:schemeClr val="bg1"/>
                </a:solidFill>
              </a:rPr>
              <a:t>数据处理</a:t>
            </a:r>
          </a:p>
        </p:txBody>
      </p:sp>
      <p:sp>
        <p:nvSpPr>
          <p:cNvPr id="45" name="TextBox 83"/>
          <p:cNvSpPr txBox="1"/>
          <p:nvPr/>
        </p:nvSpPr>
        <p:spPr>
          <a:xfrm>
            <a:off x="9010025" y="3143816"/>
            <a:ext cx="2298067" cy="43088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800" dirty="0">
                <a:solidFill>
                  <a:schemeClr val="bg1"/>
                </a:solidFill>
              </a:rPr>
              <a:t>序列化</a:t>
            </a:r>
          </a:p>
        </p:txBody>
      </p:sp>
      <p:sp>
        <p:nvSpPr>
          <p:cNvPr id="22" name="TextBox 74"/>
          <p:cNvSpPr txBox="1"/>
          <p:nvPr/>
        </p:nvSpPr>
        <p:spPr>
          <a:xfrm>
            <a:off x="4454639" y="4239421"/>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作为主干任务，利用处理后的数据初步完成任务</a:t>
            </a:r>
          </a:p>
        </p:txBody>
      </p:sp>
      <p:sp>
        <p:nvSpPr>
          <p:cNvPr id="24" name="矩形 3"/>
          <p:cNvSpPr/>
          <p:nvPr/>
        </p:nvSpPr>
        <p:spPr>
          <a:xfrm>
            <a:off x="499431" y="3934483"/>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grpSp>
        <p:nvGrpSpPr>
          <p:cNvPr id="26" name="组合 25"/>
          <p:cNvGrpSpPr/>
          <p:nvPr/>
        </p:nvGrpSpPr>
        <p:grpSpPr>
          <a:xfrm>
            <a:off x="194362" y="4049371"/>
            <a:ext cx="672075" cy="672075"/>
            <a:chOff x="2769119" y="1848492"/>
            <a:chExt cx="504056" cy="504056"/>
          </a:xfrm>
        </p:grpSpPr>
        <p:sp>
          <p:nvSpPr>
            <p:cNvPr id="27" name="椭圆 26"/>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TextBox 66"/>
            <p:cNvSpPr txBox="1"/>
            <p:nvPr/>
          </p:nvSpPr>
          <p:spPr>
            <a:xfrm>
              <a:off x="2808589" y="1931243"/>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9" name="TextBox 82"/>
          <p:cNvSpPr txBox="1"/>
          <p:nvPr/>
        </p:nvSpPr>
        <p:spPr>
          <a:xfrm>
            <a:off x="817708" y="4159707"/>
            <a:ext cx="2941492" cy="43088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800" dirty="0">
                <a:solidFill>
                  <a:schemeClr val="bg1"/>
                </a:solidFill>
              </a:rPr>
              <a:t>轨迹分析</a:t>
            </a:r>
          </a:p>
        </p:txBody>
      </p:sp>
      <p:sp>
        <p:nvSpPr>
          <p:cNvPr id="30" name="矩形 3"/>
          <p:cNvSpPr/>
          <p:nvPr/>
        </p:nvSpPr>
        <p:spPr>
          <a:xfrm>
            <a:off x="8393366" y="5079667"/>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33" name="TextBox 75"/>
          <p:cNvSpPr txBox="1"/>
          <p:nvPr/>
        </p:nvSpPr>
        <p:spPr>
          <a:xfrm>
            <a:off x="4399917" y="5383803"/>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利用电子地图</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，展示轨迹分析的内容</a:t>
            </a:r>
          </a:p>
        </p:txBody>
      </p:sp>
      <p:grpSp>
        <p:nvGrpSpPr>
          <p:cNvPr id="47" name="组合 46"/>
          <p:cNvGrpSpPr/>
          <p:nvPr/>
        </p:nvGrpSpPr>
        <p:grpSpPr>
          <a:xfrm>
            <a:off x="8079749" y="5178459"/>
            <a:ext cx="672075" cy="672075"/>
            <a:chOff x="2471142" y="2586760"/>
            <a:chExt cx="504056" cy="504056"/>
          </a:xfrm>
        </p:grpSpPr>
        <p:sp>
          <p:nvSpPr>
            <p:cNvPr id="48" name="椭圆 47"/>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9" name="TextBox 69"/>
            <p:cNvSpPr txBox="1"/>
            <p:nvPr/>
          </p:nvSpPr>
          <p:spPr>
            <a:xfrm>
              <a:off x="2510612" y="2669511"/>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50" name="TextBox 83"/>
          <p:cNvSpPr txBox="1"/>
          <p:nvPr/>
        </p:nvSpPr>
        <p:spPr>
          <a:xfrm>
            <a:off x="9039593" y="5288791"/>
            <a:ext cx="2298067"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3200" dirty="0">
                <a:solidFill>
                  <a:schemeClr val="bg1"/>
                </a:solidFill>
              </a:rPr>
              <a:t>可视化</a:t>
            </a:r>
          </a:p>
        </p:txBody>
      </p:sp>
      <p:sp>
        <p:nvSpPr>
          <p:cNvPr id="37" name="TextBox 75"/>
          <p:cNvSpPr txBox="1"/>
          <p:nvPr/>
        </p:nvSpPr>
        <p:spPr>
          <a:xfrm>
            <a:off x="5917073" y="6209713"/>
            <a:ext cx="357853" cy="241220"/>
          </a:xfrm>
          <a:prstGeom prst="rect">
            <a:avLst/>
          </a:prstGeom>
          <a:noFill/>
        </p:spPr>
        <p:txBody>
          <a:bodyPr wrap="square" lIns="0" tIns="0" rIns="0" bIns="0" rtlCol="0">
            <a:spAutoFit/>
          </a:bodyPr>
          <a:lstStyle/>
          <a:p>
            <a:pPr algn="just">
              <a:lnSpc>
                <a:spcPts val="2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5085898" y="1700811"/>
            <a:ext cx="1960793" cy="913007"/>
          </a:xfrm>
          <a:prstGeom prst="rect">
            <a:avLst/>
          </a:prstGeom>
          <a:noFill/>
        </p:spPr>
        <p:txBody>
          <a:bodyPr wrap="none" lIns="91436" tIns="45718" rIns="91436" bIns="45718" rtlCol="0">
            <a:spAutoFit/>
          </a:bodyPr>
          <a:lstStyle/>
          <a:p>
            <a:r>
              <a:rPr lang="zh-CN" altLang="en-US" sz="5300" b="1" dirty="0">
                <a:solidFill>
                  <a:srgbClr val="0070C0"/>
                </a:solidFill>
                <a:latin typeface="微软雅黑" panose="020B0503020204020204" pitchFamily="34" charset="-122"/>
                <a:ea typeface="微软雅黑" panose="020B0503020204020204" pitchFamily="34" charset="-122"/>
              </a:rPr>
              <a:t>致  谢</a:t>
            </a:r>
          </a:p>
        </p:txBody>
      </p:sp>
      <p:sp>
        <p:nvSpPr>
          <p:cNvPr id="3" name="TextBox 5"/>
          <p:cNvSpPr txBox="1"/>
          <p:nvPr/>
        </p:nvSpPr>
        <p:spPr>
          <a:xfrm>
            <a:off x="1391480" y="2764935"/>
            <a:ext cx="9409045" cy="2583180"/>
          </a:xfrm>
          <a:prstGeom prst="rect">
            <a:avLst/>
          </a:prstGeom>
          <a:noFill/>
        </p:spPr>
        <p:txBody>
          <a:bodyPr wrap="square" lIns="91436" tIns="45718" rIns="91436" bIns="45718" rtlCol="0">
            <a:spAutoFit/>
          </a:bodyPr>
          <a:lstStyle/>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感谢母校提供的学习与实践的机会；</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感谢导师团队，特别感谢老师和助教给予的耐心指导；</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感谢同学们的帮助和网络上的各类教程；</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感谢答辩评审！</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2000" b="-2000"/>
          </a:stretch>
        </a:blipFill>
        <a:effectLst/>
      </p:bgPr>
    </p:bg>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5400000" flipH="1">
            <a:off x="6024000" y="-3032193"/>
            <a:ext cx="144000" cy="1045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8"/>
            <a:ext cx="12192000" cy="2861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5" name="文本框 14"/>
          <p:cNvSpPr txBox="1"/>
          <p:nvPr/>
        </p:nvSpPr>
        <p:spPr>
          <a:xfrm>
            <a:off x="2590800" y="3137599"/>
            <a:ext cx="7010400" cy="1123380"/>
          </a:xfrm>
          <a:prstGeom prst="rect">
            <a:avLst/>
          </a:prstGeom>
          <a:noFill/>
        </p:spPr>
        <p:txBody>
          <a:bodyPr wrap="square" lIns="91436" tIns="45718" rIns="91436" bIns="45718" rtlCol="0">
            <a:spAutoFit/>
          </a:bodyPr>
          <a:lstStyle/>
          <a:p>
            <a:pPr algn="ctr"/>
            <a:r>
              <a:rPr lang="zh-CN" altLang="en-US" sz="6700" b="1" dirty="0">
                <a:solidFill>
                  <a:schemeClr val="bg1">
                    <a:lumMod val="95000"/>
                  </a:schemeClr>
                </a:solidFill>
                <a:latin typeface="微软雅黑" panose="020B0503020204020204" pitchFamily="34" charset="-122"/>
                <a:ea typeface="微软雅黑" panose="020B0503020204020204" pitchFamily="34" charset="-122"/>
              </a:rPr>
              <a:t>请各位老师指正</a:t>
            </a:r>
            <a:endParaRPr lang="en-US" altLang="zh-CN" sz="67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2201230" y="5678016"/>
            <a:ext cx="2754224" cy="400081"/>
          </a:xfrm>
          <a:prstGeom prst="rect">
            <a:avLst/>
          </a:prstGeom>
          <a:noFill/>
        </p:spPr>
        <p:txBody>
          <a:bodyPr wrap="none" lIns="91412" tIns="45706" rIns="91412" bIns="45706" rtlCol="0">
            <a:spAutoFit/>
          </a:bodyPr>
          <a:lstStyle>
            <a:defPPr>
              <a:defRPr lang="zh-CN"/>
            </a:defPPr>
            <a:lvl1pPr>
              <a:defRPr sz="2000">
                <a:solidFill>
                  <a:schemeClr val="accent2"/>
                </a:solidFill>
                <a:latin typeface="+mn-ea"/>
                <a:ea typeface="+mn-ea"/>
              </a:defRPr>
            </a:lvl1pPr>
          </a:lstStyle>
          <a:p>
            <a:r>
              <a:rPr lang="zh-CN" altLang="en-US" b="1" dirty="0">
                <a:solidFill>
                  <a:srgbClr val="0070C0"/>
                </a:solidFill>
                <a:latin typeface="微软雅黑" panose="020B0503020204020204" pitchFamily="34" charset="-122"/>
                <a:ea typeface="微软雅黑" panose="020B0503020204020204" pitchFamily="34" charset="-122"/>
              </a:rPr>
              <a:t>答辩人</a:t>
            </a:r>
            <a:r>
              <a:rPr lang="zh-CN" altLang="en-US" dirty="0">
                <a:solidFill>
                  <a:srgbClr val="0070C0"/>
                </a:solidFill>
                <a:latin typeface="微软雅黑" panose="020B0503020204020204" pitchFamily="34" charset="-122"/>
                <a:ea typeface="微软雅黑" panose="020B0503020204020204" pitchFamily="34" charset="-122"/>
              </a:rPr>
              <a:t>：</a:t>
            </a:r>
            <a:r>
              <a:rPr lang="en-US" altLang="zh-CN" dirty="0" err="1">
                <a:solidFill>
                  <a:srgbClr val="D8D2D7"/>
                </a:solidFill>
                <a:latin typeface="微软雅黑" panose="020B0503020204020204" pitchFamily="34" charset="-122"/>
                <a:ea typeface="微软雅黑" panose="020B0503020204020204" pitchFamily="34" charset="-122"/>
              </a:rPr>
              <a:t>zjh</a:t>
            </a:r>
            <a:r>
              <a:rPr lang="en-US" altLang="zh-CN" dirty="0">
                <a:solidFill>
                  <a:srgbClr val="D8D2D7"/>
                </a:solidFill>
                <a:latin typeface="微软雅黑" panose="020B0503020204020204" pitchFamily="34" charset="-122"/>
                <a:ea typeface="微软雅黑" panose="020B0503020204020204" pitchFamily="34" charset="-122"/>
              </a:rPr>
              <a:t> cy </a:t>
            </a:r>
            <a:r>
              <a:rPr lang="en-US" altLang="zh-CN" dirty="0" err="1">
                <a:solidFill>
                  <a:srgbClr val="D8D2D7"/>
                </a:solidFill>
                <a:latin typeface="微软雅黑" panose="020B0503020204020204" pitchFamily="34" charset="-122"/>
                <a:ea typeface="微软雅黑" panose="020B0503020204020204" pitchFamily="34" charset="-122"/>
              </a:rPr>
              <a:t>ch</a:t>
            </a:r>
            <a:r>
              <a:rPr lang="en-US" altLang="zh-CN" dirty="0">
                <a:solidFill>
                  <a:srgbClr val="D8D2D7"/>
                </a:solidFill>
                <a:latin typeface="微软雅黑" panose="020B0503020204020204" pitchFamily="34" charset="-122"/>
                <a:ea typeface="微软雅黑" panose="020B0503020204020204" pitchFamily="34" charset="-122"/>
              </a:rPr>
              <a:t> </a:t>
            </a:r>
            <a:r>
              <a:rPr lang="en-US" altLang="zh-CN" dirty="0" err="1">
                <a:solidFill>
                  <a:srgbClr val="D8D2D7"/>
                </a:solidFill>
                <a:latin typeface="微软雅黑" panose="020B0503020204020204" pitchFamily="34" charset="-122"/>
                <a:ea typeface="微软雅黑" panose="020B0503020204020204" pitchFamily="34" charset="-122"/>
              </a:rPr>
              <a:t>zzh</a:t>
            </a:r>
            <a:endParaRPr lang="zh-CN" altLang="en-US" dirty="0">
              <a:solidFill>
                <a:srgbClr val="D8D2D7"/>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222116" y="5678016"/>
            <a:ext cx="1467012" cy="400081"/>
          </a:xfrm>
          <a:prstGeom prst="rect">
            <a:avLst/>
          </a:prstGeom>
          <a:noFill/>
        </p:spPr>
        <p:txBody>
          <a:bodyPr wrap="none" lIns="91412" tIns="45706" rIns="91412" bIns="45706" rtlCol="0">
            <a:spAutoFit/>
          </a:bodyPr>
          <a:lstStyle/>
          <a:p>
            <a:pPr algn="l"/>
            <a:r>
              <a:rPr lang="zh-CN" altLang="en-US" sz="2000" b="1" dirty="0">
                <a:solidFill>
                  <a:srgbClr val="0070C0"/>
                </a:solidFill>
                <a:latin typeface="微软雅黑" panose="020B0503020204020204" pitchFamily="34" charset="-122"/>
                <a:ea typeface="微软雅黑" panose="020B0503020204020204" pitchFamily="34" charset="-122"/>
              </a:rPr>
              <a:t>指导教师</a:t>
            </a:r>
            <a:r>
              <a:rPr lang="zh-CN" altLang="en-US" sz="2000" dirty="0">
                <a:solidFill>
                  <a:srgbClr val="0070C0"/>
                </a:solidFill>
                <a:latin typeface="微软雅黑" panose="020B0503020204020204" pitchFamily="34" charset="-122"/>
                <a:ea typeface="微软雅黑" panose="020B0503020204020204" pitchFamily="34" charset="-122"/>
              </a:rPr>
              <a:t>：</a:t>
            </a:r>
            <a:endParaRPr lang="zh-CN" altLang="en-US" sz="2000" dirty="0">
              <a:solidFill>
                <a:srgbClr val="D8D2D7"/>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1703902" y="5644936"/>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2" tIns="45706" rIns="91412" bIns="45706"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757828" y="5644935"/>
            <a:ext cx="464288" cy="466247"/>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2" tIns="45706" rIns="91412" bIns="45706" numCol="1" anchor="t" anchorCtr="0" compatLnSpc="1"/>
          <a:lstStyle/>
          <a:p>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15956" y="613549"/>
            <a:ext cx="4360089" cy="980852"/>
          </a:xfrm>
          <a:prstGeom prst="rect">
            <a:avLst/>
          </a:prstGeom>
        </p:spPr>
      </p:pic>
      <p:sp>
        <p:nvSpPr>
          <p:cNvPr id="2" name="文本框 1"/>
          <p:cNvSpPr txBox="1"/>
          <p:nvPr/>
        </p:nvSpPr>
        <p:spPr>
          <a:xfrm>
            <a:off x="3491948" y="4313583"/>
            <a:ext cx="5387009" cy="38472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hlinkClick r:id="rId8"/>
              </a:rPr>
              <a:t>项目相关文件均已上传</a:t>
            </a:r>
            <a:r>
              <a:rPr lang="en-US" altLang="zh-CN" dirty="0">
                <a:solidFill>
                  <a:schemeClr val="bg1"/>
                </a:solidFill>
                <a:latin typeface="微软雅黑" panose="020B0503020204020204" pitchFamily="34" charset="-122"/>
                <a:ea typeface="微软雅黑" panose="020B0503020204020204" pitchFamily="34" charset="-122"/>
                <a:hlinkClick r:id="rId8"/>
              </a:rPr>
              <a:t>Github</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44626" y="1108710"/>
            <a:ext cx="3058132"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程序支持与开发环境</a:t>
            </a:r>
          </a:p>
        </p:txBody>
      </p:sp>
      <p:sp>
        <p:nvSpPr>
          <p:cNvPr id="18" name="矩形 3"/>
          <p:cNvSpPr/>
          <p:nvPr/>
        </p:nvSpPr>
        <p:spPr>
          <a:xfrm>
            <a:off x="1793696" y="4578600"/>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20" name="TextBox 74"/>
          <p:cNvSpPr txBox="1"/>
          <p:nvPr/>
        </p:nvSpPr>
        <p:spPr>
          <a:xfrm>
            <a:off x="5647403" y="2205495"/>
            <a:ext cx="5088565" cy="256480"/>
          </a:xfrm>
          <a:prstGeom prst="rect">
            <a:avLst/>
          </a:prstGeom>
          <a:noFill/>
        </p:spPr>
        <p:txBody>
          <a:bodyPr wrap="square" lIns="0" tIns="0" rIns="0" bIns="0" rtlCol="0">
            <a:spAutoFit/>
          </a:bodyPr>
          <a:lstStyle/>
          <a:p>
            <a:pPr algn="just">
              <a:lnSpc>
                <a:spcPts val="2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使用</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C++ boost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库实现序列化和反序列化</a:t>
            </a:r>
          </a:p>
        </p:txBody>
      </p:sp>
      <p:sp>
        <p:nvSpPr>
          <p:cNvPr id="21" name="TextBox 75"/>
          <p:cNvSpPr txBox="1"/>
          <p:nvPr/>
        </p:nvSpPr>
        <p:spPr>
          <a:xfrm>
            <a:off x="5559462" y="4759904"/>
            <a:ext cx="5088565" cy="512961"/>
          </a:xfrm>
          <a:prstGeom prst="rect">
            <a:avLst/>
          </a:prstGeom>
          <a:noFill/>
        </p:spPr>
        <p:txBody>
          <a:bodyPr wrap="square" lIns="0" tIns="0" rIns="0" bIns="0" rtlCol="0">
            <a:spAutoFit/>
          </a:bodyPr>
          <a:lstStyle/>
          <a:p>
            <a:pPr algn="just">
              <a:lnSpc>
                <a:spcPts val="2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引进高德地图进行地图可视化，展示分析结果，便于交互</a:t>
            </a:r>
          </a:p>
        </p:txBody>
      </p:sp>
      <p:sp>
        <p:nvSpPr>
          <p:cNvPr id="25" name="矩形 3"/>
          <p:cNvSpPr/>
          <p:nvPr/>
        </p:nvSpPr>
        <p:spPr>
          <a:xfrm>
            <a:off x="1807342" y="202338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800" b="1" dirty="0">
                <a:latin typeface="微软雅黑" panose="020B0503020204020204" pitchFamily="34" charset="-122"/>
                <a:ea typeface="微软雅黑" panose="020B0503020204020204" pitchFamily="34" charset="-122"/>
              </a:rPr>
              <a:t>boost</a:t>
            </a:r>
            <a:endParaRPr lang="zh-CN" altLang="en-US" sz="2800" b="1" dirty="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502273" y="2138277"/>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01</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480079" y="4677392"/>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02</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sp>
        <p:nvSpPr>
          <p:cNvPr id="45" name="TextBox 83"/>
          <p:cNvSpPr txBox="1"/>
          <p:nvPr/>
        </p:nvSpPr>
        <p:spPr>
          <a:xfrm>
            <a:off x="2439923" y="4828668"/>
            <a:ext cx="2298067"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rPr>
              <a:t>高德地图</a:t>
            </a:r>
            <a:r>
              <a:rPr lang="en-US" altLang="zh-CN" sz="2400" dirty="0">
                <a:solidFill>
                  <a:schemeClr val="bg1"/>
                </a:solidFill>
              </a:rPr>
              <a:t>JS API</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Part.03</a:t>
            </a:r>
          </a:p>
        </p:txBody>
      </p:sp>
      <p:sp>
        <p:nvSpPr>
          <p:cNvPr id="9" name="文本框 8"/>
          <p:cNvSpPr txBox="1"/>
          <p:nvPr/>
        </p:nvSpPr>
        <p:spPr>
          <a:xfrm>
            <a:off x="3327403" y="4789618"/>
            <a:ext cx="5537199" cy="1077214"/>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过程论述</a:t>
            </a:r>
            <a:endParaRPr lang="en-US" altLang="zh-CN" sz="4000" b="1" spc="600" dirty="0">
              <a:solidFill>
                <a:srgbClr val="0070C0"/>
              </a:solidFill>
              <a:latin typeface="微软雅黑" panose="020B0503020204020204" pitchFamily="34" charset="-122"/>
              <a:ea typeface="微软雅黑" panose="020B0503020204020204" pitchFamily="34" charset="-122"/>
            </a:endParaRPr>
          </a:p>
          <a:p>
            <a:pPr algn="ctr"/>
            <a:r>
              <a:rPr lang="en-US" altLang="zh-CN" sz="2400" b="1" spc="600" dirty="0">
                <a:solidFill>
                  <a:srgbClr val="0070C0"/>
                </a:solidFill>
                <a:latin typeface="微软雅黑" panose="020B0503020204020204" pitchFamily="34" charset="-122"/>
                <a:ea typeface="微软雅黑" panose="020B0503020204020204" pitchFamily="34" charset="-122"/>
              </a:rPr>
              <a:t>01.</a:t>
            </a:r>
            <a:r>
              <a:rPr lang="zh-CN" altLang="en-US" sz="2400" b="1" spc="600" dirty="0">
                <a:solidFill>
                  <a:srgbClr val="0070C0"/>
                </a:solidFill>
                <a:latin typeface="微软雅黑" panose="020B0503020204020204" pitchFamily="34" charset="-122"/>
                <a:ea typeface="微软雅黑" panose="020B0503020204020204" pitchFamily="34" charset="-122"/>
              </a:rPr>
              <a:t>数据处理</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49582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基础类</a:t>
            </a:r>
          </a:p>
        </p:txBody>
      </p:sp>
      <p:sp>
        <p:nvSpPr>
          <p:cNvPr id="44" name="椭圆 43"/>
          <p:cNvSpPr>
            <a:spLocks noChangeAspect="1"/>
          </p:cNvSpPr>
          <p:nvPr/>
        </p:nvSpPr>
        <p:spPr>
          <a:xfrm>
            <a:off x="1245294" y="2543555"/>
            <a:ext cx="3508519" cy="3508519"/>
          </a:xfrm>
          <a:prstGeom prst="ellips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5" name="椭圆 44"/>
          <p:cNvSpPr>
            <a:spLocks noChangeAspect="1"/>
          </p:cNvSpPr>
          <p:nvPr/>
        </p:nvSpPr>
        <p:spPr>
          <a:xfrm>
            <a:off x="1635127" y="2933387"/>
            <a:ext cx="2728848" cy="272884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6" name="椭圆 45"/>
          <p:cNvSpPr>
            <a:spLocks noChangeAspect="1"/>
          </p:cNvSpPr>
          <p:nvPr/>
        </p:nvSpPr>
        <p:spPr>
          <a:xfrm>
            <a:off x="2024968" y="3323226"/>
            <a:ext cx="1949177" cy="1949177"/>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7" name="椭圆 46"/>
          <p:cNvSpPr>
            <a:spLocks noChangeAspect="1"/>
          </p:cNvSpPr>
          <p:nvPr/>
        </p:nvSpPr>
        <p:spPr>
          <a:xfrm>
            <a:off x="2414797" y="3713057"/>
            <a:ext cx="1169507" cy="1169507"/>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cxnSp>
        <p:nvCxnSpPr>
          <p:cNvPr id="48" name="直线连接符 27"/>
          <p:cNvCxnSpPr/>
          <p:nvPr/>
        </p:nvCxnSpPr>
        <p:spPr>
          <a:xfrm>
            <a:off x="4125161" y="2065347"/>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0" name="直线连接符 30"/>
          <p:cNvCxnSpPr/>
          <p:nvPr/>
        </p:nvCxnSpPr>
        <p:spPr>
          <a:xfrm>
            <a:off x="4172150" y="4671696"/>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52" name="文本框 34"/>
          <p:cNvSpPr>
            <a:spLocks noChangeArrowheads="1"/>
          </p:cNvSpPr>
          <p:nvPr/>
        </p:nvSpPr>
        <p:spPr bwMode="auto">
          <a:xfrm>
            <a:off x="6480976" y="1820391"/>
            <a:ext cx="4389000" cy="120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01.Point</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类</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出租车的轨迹点类，包括时空信息和车名，能直观地将原始信息载入内存。</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54" name="文本框 34"/>
          <p:cNvSpPr>
            <a:spLocks noChangeArrowheads="1"/>
          </p:cNvSpPr>
          <p:nvPr/>
        </p:nvSpPr>
        <p:spPr bwMode="auto">
          <a:xfrm>
            <a:off x="6487961" y="4421878"/>
            <a:ext cx="4389000" cy="8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02.taxi</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类</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将一辆出租车的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Point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聚合在一个类中</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56" name="饼形 7"/>
          <p:cNvSpPr>
            <a:spLocks noChangeAspect="1"/>
          </p:cNvSpPr>
          <p:nvPr/>
        </p:nvSpPr>
        <p:spPr>
          <a:xfrm>
            <a:off x="493467" y="1791727"/>
            <a:ext cx="5012168" cy="5012168"/>
          </a:xfrm>
          <a:prstGeom prst="pie">
            <a:avLst>
              <a:gd name="adj1" fmla="val 16891099"/>
              <a:gd name="adj2" fmla="val 183891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7" name="饼形 8"/>
          <p:cNvSpPr>
            <a:spLocks noChangeAspect="1"/>
          </p:cNvSpPr>
          <p:nvPr/>
        </p:nvSpPr>
        <p:spPr>
          <a:xfrm>
            <a:off x="994689" y="2306598"/>
            <a:ext cx="4009735" cy="4009735"/>
          </a:xfrm>
          <a:prstGeom prst="pie">
            <a:avLst>
              <a:gd name="adj1" fmla="val 18800821"/>
              <a:gd name="adj2" fmla="val 2048707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8" name="饼形 9"/>
          <p:cNvSpPr>
            <a:spLocks noChangeAspect="1"/>
          </p:cNvSpPr>
          <p:nvPr/>
        </p:nvSpPr>
        <p:spPr>
          <a:xfrm>
            <a:off x="1487436" y="2811095"/>
            <a:ext cx="3007301" cy="3007301"/>
          </a:xfrm>
          <a:prstGeom prst="pie">
            <a:avLst>
              <a:gd name="adj1" fmla="val 21086868"/>
              <a:gd name="adj2" fmla="val 177286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9" name="饼形 10"/>
          <p:cNvSpPr>
            <a:spLocks noChangeAspect="1"/>
          </p:cNvSpPr>
          <p:nvPr/>
        </p:nvSpPr>
        <p:spPr>
          <a:xfrm>
            <a:off x="1746508" y="3078636"/>
            <a:ext cx="2506085" cy="2506085"/>
          </a:xfrm>
          <a:prstGeom prst="pie">
            <a:avLst>
              <a:gd name="adj1" fmla="val 2573177"/>
              <a:gd name="adj2" fmla="val 630420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bbb2359a-5d11-4290-8cbb-091100d7538b"/>
  <p:tag name="COMMONDATA" val="eyJoZGlkIjoiYTM3MDQzYWEyNzU0ODYwNWVhNmE1OWQ4MThhYzRjMz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3161</Words>
  <Application>Microsoft Office PowerPoint</Application>
  <PresentationFormat>宽屏</PresentationFormat>
  <Paragraphs>372</Paragraphs>
  <Slides>62</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62</vt:i4>
      </vt:variant>
    </vt:vector>
  </HeadingPairs>
  <TitlesOfParts>
    <vt:vector size="73" baseType="lpstr">
      <vt:lpstr>Adobe 黑体 Std R</vt:lpstr>
      <vt:lpstr>Adobe 宋体 Std L</vt:lpstr>
      <vt:lpstr>Impact MT Std</vt:lpstr>
      <vt:lpstr>等线</vt:lpstr>
      <vt:lpstr>等线 Light</vt:lpstr>
      <vt:lpstr>时尚中黑简体</vt:lpstr>
      <vt:lpstr>微软雅黑</vt:lpstr>
      <vt:lpstr>Arial</vt:lpstr>
      <vt:lpstr>Consolas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祝 锦红</cp:lastModifiedBy>
  <cp:revision>243</cp:revision>
  <dcterms:created xsi:type="dcterms:W3CDTF">2016-11-24T09:20:00Z</dcterms:created>
  <dcterms:modified xsi:type="dcterms:W3CDTF">2023-05-28T14:32:13Z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67519AC64F7E46C28C66D50338AECDD4_12</vt:lpwstr>
  </property>
</Properties>
</file>